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2.xml" ContentType="application/vnd.openxmlformats-officedocument.presentationml.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omments/comment3.xml" ContentType="application/vnd.openxmlformats-officedocument.presentationml.comments+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omments/comment4.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4"/>
  </p:notesMasterIdLst>
  <p:sldIdLst>
    <p:sldId id="363" r:id="rId2"/>
    <p:sldId id="362" r:id="rId3"/>
    <p:sldId id="383" r:id="rId4"/>
    <p:sldId id="364" r:id="rId5"/>
    <p:sldId id="366" r:id="rId6"/>
    <p:sldId id="368" r:id="rId7"/>
    <p:sldId id="376" r:id="rId8"/>
    <p:sldId id="370" r:id="rId9"/>
    <p:sldId id="371" r:id="rId10"/>
    <p:sldId id="379" r:id="rId11"/>
    <p:sldId id="382" r:id="rId12"/>
    <p:sldId id="365" r:id="rId13"/>
    <p:sldId id="310" r:id="rId14"/>
    <p:sldId id="361" r:id="rId15"/>
    <p:sldId id="372" r:id="rId16"/>
    <p:sldId id="359" r:id="rId17"/>
    <p:sldId id="378" r:id="rId18"/>
    <p:sldId id="385" r:id="rId19"/>
    <p:sldId id="381" r:id="rId20"/>
    <p:sldId id="386" r:id="rId21"/>
    <p:sldId id="384" r:id="rId22"/>
    <p:sldId id="369"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n, Nicholas" initials="CN" lastIdx="19" clrIdx="0">
    <p:extLst>
      <p:ext uri="{19B8F6BF-5375-455C-9EA6-DF929625EA0E}">
        <p15:presenceInfo xmlns:p15="http://schemas.microsoft.com/office/powerpoint/2012/main" userId="S::nc7@illinois.edu::faaf82f8-0482-4b86-a55f-8e98a3969605" providerId="AD"/>
      </p:ext>
    </p:extLst>
  </p:cmAuthor>
  <p:cmAuthor id="2" name="Mailthody, Vikram Sharma" initials="MVS" lastIdx="2" clrIdx="1">
    <p:extLst>
      <p:ext uri="{19B8F6BF-5375-455C-9EA6-DF929625EA0E}">
        <p15:presenceInfo xmlns:p15="http://schemas.microsoft.com/office/powerpoint/2012/main" userId="S::vsm2@illinois.edu::3972b841-0318-44b5-a438-3bbb351e7fb1" providerId="AD"/>
      </p:ext>
    </p:extLst>
  </p:cmAuthor>
  <p:cmAuthor id="3" name="Chen, Nicholas" initials="CN [2]" lastIdx="5" clrIdx="2">
    <p:extLst>
      <p:ext uri="{19B8F6BF-5375-455C-9EA6-DF929625EA0E}">
        <p15:presenceInfo xmlns:p15="http://schemas.microsoft.com/office/powerpoint/2012/main" userId="Chen, Nicholas"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669900"/>
    <a:srgbClr val="99CC00"/>
    <a:srgbClr val="CCFF33"/>
    <a:srgbClr val="FFFFFF"/>
    <a:srgbClr val="0070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000000-0000-0000-0000-000000000000}" v="3" dt="2021-02-20T21:42:26.322"/>
    <p1510:client id="{1228EA3F-011C-B944-BE0D-199B6CD1C9AD}" v="13166" dt="2021-02-21T17:40:39.352"/>
    <p1510:client id="{3E077E9F-474D-4BC7-A97F-E0D4F2CE4109}" v="12786" dt="2021-02-21T02:07:43.2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69559"/>
  </p:normalViewPr>
  <p:slideViewPr>
    <p:cSldViewPr snapToGrid="0" snapToObjects="1">
      <p:cViewPr varScale="1">
        <p:scale>
          <a:sx n="77" d="100"/>
          <a:sy n="77" d="100"/>
        </p:scale>
        <p:origin x="70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2-18T20:34:37.838" idx="4">
    <p:pos x="10" y="10"/>
    <p:text>we might actually want to put this as  FIRST slide - these principles apply to both s@i and rokwall! replace this with a slide that compares decentralized vs. centralized.
s@i:
+ privacy preserving, secure
 + scalable, simple, quickly deployed
 - limited analysis b/c decentralized
 - requires mobile devices
rokwall:
+ centralized anl.!
+ does not require mobile devices!
+ secure and privacy preserving!
+ accountability
- tech not yet mature
- perhaps more complex</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3" dt="2021-02-20T15:44:00.687" idx="4">
    <p:pos x="10" y="10"/>
    <p:text>Did you want to add a sentence regarding 1? We can write something there.</p:text>
    <p:extLst>
      <p:ext uri="{C676402C-5697-4E1C-873F-D02D1690AC5C}">
        <p15:threadingInfo xmlns:p15="http://schemas.microsoft.com/office/powerpoint/2012/main" timeZoneBias="36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3" dt="2021-02-20T15:46:45.366" idx="5">
    <p:pos x="10" y="10"/>
    <p:text>if we have time i think it might benefit from better rokwall intro slide with details.</p:text>
    <p:extLst>
      <p:ext uri="{C676402C-5697-4E1C-873F-D02D1690AC5C}">
        <p15:threadingInfo xmlns:p15="http://schemas.microsoft.com/office/powerpoint/2012/main" timeZoneBias="36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02-18T20:35:30.041" idx="7">
    <p:pos x="10" y="10"/>
    <p:text>maybe cut this? previous speaker is talking about CT specifics already
</p:text>
    <p:extLst>
      <p:ext uri="{C676402C-5697-4E1C-873F-D02D1690AC5C}">
        <p15:threadingInfo xmlns:p15="http://schemas.microsoft.com/office/powerpoint/2012/main" timeZoneBias="480"/>
      </p:ext>
    </p:extLst>
  </p:cm>
</p:cmLst>
</file>

<file path=ppt/media/image1.png>
</file>

<file path=ppt/media/image10.tiff>
</file>

<file path=ppt/media/image11.tiff>
</file>

<file path=ppt/media/image12.gif>
</file>

<file path=ppt/media/image13.png>
</file>

<file path=ppt/media/image14.svg>
</file>

<file path=ppt/media/image15.png>
</file>

<file path=ppt/media/image16.png>
</file>

<file path=ppt/media/image17.pn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C35C57-B2D8-8247-B76D-7CA0136C26A5}" type="datetimeFigureOut">
              <a:rPr lang="en-US" smtClean="0"/>
              <a:t>2/19/21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925198-D8D6-0E4F-93D2-5E7A3CD61610}" type="slidenum">
              <a:rPr lang="en-US" smtClean="0"/>
              <a:t>‹#›</a:t>
            </a:fld>
            <a:endParaRPr lang="en-US"/>
          </a:p>
        </p:txBody>
      </p:sp>
    </p:spTree>
    <p:extLst>
      <p:ext uri="{BB962C8B-B14F-4D97-AF65-F5344CB8AC3E}">
        <p14:creationId xmlns:p14="http://schemas.microsoft.com/office/powerpoint/2010/main" val="27917866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I am … today I will be speaking about our work ”….”</a:t>
            </a:r>
          </a:p>
        </p:txBody>
      </p:sp>
      <p:sp>
        <p:nvSpPr>
          <p:cNvPr id="4" name="Slide Number Placeholder 3"/>
          <p:cNvSpPr>
            <a:spLocks noGrp="1"/>
          </p:cNvSpPr>
          <p:nvPr>
            <p:ph type="sldNum" sz="quarter" idx="5"/>
          </p:nvPr>
        </p:nvSpPr>
        <p:spPr/>
        <p:txBody>
          <a:bodyPr/>
          <a:lstStyle/>
          <a:p>
            <a:fld id="{9D925198-D8D6-0E4F-93D2-5E7A3CD61610}" type="slidenum">
              <a:rPr lang="en-US" smtClean="0"/>
              <a:t>1</a:t>
            </a:fld>
            <a:endParaRPr lang="en-US"/>
          </a:p>
        </p:txBody>
      </p:sp>
    </p:spTree>
    <p:extLst>
      <p:ext uri="{BB962C8B-B14F-4D97-AF65-F5344CB8AC3E}">
        <p14:creationId xmlns:p14="http://schemas.microsoft.com/office/powerpoint/2010/main" val="81541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we present some early statistics on how the app is used on campus. </a:t>
            </a:r>
          </a:p>
          <a:p>
            <a:endParaRPr lang="en-US"/>
          </a:p>
          <a:p>
            <a:r>
              <a:rPr lang="en-US"/>
              <a:t>Speak the slide. </a:t>
            </a:r>
          </a:p>
        </p:txBody>
      </p:sp>
      <p:sp>
        <p:nvSpPr>
          <p:cNvPr id="4" name="Slide Number Placeholder 3"/>
          <p:cNvSpPr>
            <a:spLocks noGrp="1"/>
          </p:cNvSpPr>
          <p:nvPr>
            <p:ph type="sldNum" sz="quarter" idx="5"/>
          </p:nvPr>
        </p:nvSpPr>
        <p:spPr/>
        <p:txBody>
          <a:bodyPr/>
          <a:lstStyle/>
          <a:p>
            <a:fld id="{9D925198-D8D6-0E4F-93D2-5E7A3CD61610}" type="slidenum">
              <a:rPr lang="en-US" smtClean="0"/>
              <a:t>10</a:t>
            </a:fld>
            <a:endParaRPr lang="en-US"/>
          </a:p>
        </p:txBody>
      </p:sp>
    </p:spTree>
    <p:extLst>
      <p:ext uri="{BB962C8B-B14F-4D97-AF65-F5344CB8AC3E}">
        <p14:creationId xmlns:p14="http://schemas.microsoft.com/office/powerpoint/2010/main" val="41755657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summary, we have discussed how safer Illinois enables exposure notification and heath status cards while upholding user privacy by leveraging a decentralized architecture. It is already deployed at large scale and helping communities across the country.</a:t>
            </a:r>
          </a:p>
          <a:p>
            <a:endParaRPr lang="en-US" dirty="0"/>
          </a:p>
          <a:p>
            <a:r>
              <a:rPr lang="en-US" dirty="0"/>
              <a:t>However, there are several fundamental limitations to this system in practice. First, it assumes that all users have access to mobile device. In reality, not everyone has access to mobile device.</a:t>
            </a:r>
          </a:p>
          <a:p>
            <a:endParaRPr lang="en-US" dirty="0"/>
          </a:p>
          <a:p>
            <a:r>
              <a:rPr lang="en-US" dirty="0"/>
              <a:t>Moreover, there is need for centralized analytics to guide public policy formation. For example, detecting super-spreader events. </a:t>
            </a:r>
          </a:p>
          <a:p>
            <a:r>
              <a:rPr lang="en-US" dirty="0"/>
              <a:t>While Safer Illinois’ decentralized architecture is sufficient for individualized applications, it is unable to securely support desirable aggregated computations, such as COVID-19 heatmaps or super spreader event detection.</a:t>
            </a:r>
          </a:p>
          <a:p>
            <a:endParaRPr lang="en-US" dirty="0"/>
          </a:p>
          <a:p>
            <a:r>
              <a:rPr lang="en-US" dirty="0"/>
              <a:t>To that end, we propose </a:t>
            </a:r>
            <a:r>
              <a:rPr lang="en-US" dirty="0" err="1"/>
              <a:t>RokWall</a:t>
            </a:r>
            <a:r>
              <a:rPr lang="en-US" dirty="0"/>
              <a:t> … (next slide)</a:t>
            </a:r>
          </a:p>
        </p:txBody>
      </p:sp>
      <p:sp>
        <p:nvSpPr>
          <p:cNvPr id="4" name="Slide Number Placeholder 3"/>
          <p:cNvSpPr>
            <a:spLocks noGrp="1"/>
          </p:cNvSpPr>
          <p:nvPr>
            <p:ph type="sldNum" sz="quarter" idx="5"/>
          </p:nvPr>
        </p:nvSpPr>
        <p:spPr/>
        <p:txBody>
          <a:bodyPr/>
          <a:lstStyle/>
          <a:p>
            <a:fld id="{9D925198-D8D6-0E4F-93D2-5E7A3CD61610}" type="slidenum">
              <a:rPr lang="en-US" smtClean="0"/>
              <a:t>11</a:t>
            </a:fld>
            <a:endParaRPr lang="en-US"/>
          </a:p>
        </p:txBody>
      </p:sp>
    </p:spTree>
    <p:extLst>
      <p:ext uri="{BB962C8B-B14F-4D97-AF65-F5344CB8AC3E}">
        <p14:creationId xmlns:p14="http://schemas.microsoft.com/office/powerpoint/2010/main" val="656080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system for secure, privacy-preserving centralized computing built on Trusted Execution Environments</a:t>
            </a:r>
          </a:p>
        </p:txBody>
      </p:sp>
      <p:sp>
        <p:nvSpPr>
          <p:cNvPr id="4" name="Slide Number Placeholder 3"/>
          <p:cNvSpPr>
            <a:spLocks noGrp="1"/>
          </p:cNvSpPr>
          <p:nvPr>
            <p:ph type="sldNum" sz="quarter" idx="5"/>
          </p:nvPr>
        </p:nvSpPr>
        <p:spPr/>
        <p:txBody>
          <a:bodyPr/>
          <a:lstStyle/>
          <a:p>
            <a:fld id="{9D925198-D8D6-0E4F-93D2-5E7A3CD61610}" type="slidenum">
              <a:rPr lang="en-US" smtClean="0"/>
              <a:t>12</a:t>
            </a:fld>
            <a:endParaRPr lang="en-US"/>
          </a:p>
        </p:txBody>
      </p:sp>
    </p:spTree>
    <p:extLst>
      <p:ext uri="{BB962C8B-B14F-4D97-AF65-F5344CB8AC3E}">
        <p14:creationId xmlns:p14="http://schemas.microsoft.com/office/powerpoint/2010/main" val="491961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RokWall</a:t>
            </a:r>
            <a:r>
              <a:rPr lang="en-US"/>
              <a:t> performs user authorized computation on encrypted data within an enclave. A strawman design of the </a:t>
            </a:r>
            <a:r>
              <a:rPr lang="en-US" err="1"/>
              <a:t>RokWall</a:t>
            </a:r>
            <a:r>
              <a:rPr lang="en-US"/>
              <a:t> architecture is shown here. Each BB represents a specific computation, like heat map creation or risk score calculation, and are open-sourced and audited. Any 3</a:t>
            </a:r>
            <a:r>
              <a:rPr lang="en-US" baseline="30000"/>
              <a:t>rd</a:t>
            </a:r>
            <a:r>
              <a:rPr lang="en-US"/>
              <a:t> party service can perform computation on the user data if the user has provided permission. Unauthorized 3</a:t>
            </a:r>
            <a:r>
              <a:rPr lang="en-US" baseline="30000"/>
              <a:t>rd</a:t>
            </a:r>
            <a:r>
              <a:rPr lang="en-US"/>
              <a:t> parties will be strictly denied access to the data. </a:t>
            </a:r>
          </a:p>
        </p:txBody>
      </p:sp>
      <p:sp>
        <p:nvSpPr>
          <p:cNvPr id="4" name="Slide Number Placeholder 3"/>
          <p:cNvSpPr>
            <a:spLocks noGrp="1"/>
          </p:cNvSpPr>
          <p:nvPr>
            <p:ph type="sldNum" sz="quarter" idx="5"/>
          </p:nvPr>
        </p:nvSpPr>
        <p:spPr/>
        <p:txBody>
          <a:bodyPr/>
          <a:lstStyle/>
          <a:p>
            <a:fld id="{9D925198-D8D6-0E4F-93D2-5E7A3CD61610}" type="slidenum">
              <a:rPr lang="en-US" smtClean="0"/>
              <a:t>13</a:t>
            </a:fld>
            <a:endParaRPr lang="en-US"/>
          </a:p>
        </p:txBody>
      </p:sp>
    </p:spTree>
    <p:extLst>
      <p:ext uri="{BB962C8B-B14F-4D97-AF65-F5344CB8AC3E}">
        <p14:creationId xmlns:p14="http://schemas.microsoft.com/office/powerpoint/2010/main" val="4559313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Traditionally, centralized computing requires the service provider to be able to access user data in plaintext format.  However, </a:t>
            </a:r>
            <a:r>
              <a:rPr lang="en-US" dirty="0" err="1"/>
              <a:t>RokWall</a:t>
            </a:r>
            <a:r>
              <a:rPr lang="en-US" dirty="0"/>
              <a:t> leverages secure enclaves to provide privacy and accountability, even within a centralized framework. </a:t>
            </a:r>
            <a:r>
              <a:rPr lang="en-US" dirty="0" err="1"/>
              <a:t>RokWall</a:t>
            </a:r>
            <a:r>
              <a:rPr lang="en-US" dirty="0"/>
              <a:t> can work on either hardware based enclaves like Intel SGX or on software based enclaves like AWS Nitro depending on the privacy requirements application dictates. One of the concerns that we often hear is the limited access to the such enclaves. However in the last one year, we have seen enclaves being readily available in the cloud for affordable pricing. </a:t>
            </a:r>
            <a:br>
              <a:rPr lang="en-US" dirty="0"/>
            </a:br>
            <a:br>
              <a:rPr lang="en-US" dirty="0"/>
            </a:br>
            <a:r>
              <a:rPr lang="en-US" dirty="0"/>
              <a:t>In addition to this, </a:t>
            </a:r>
            <a:r>
              <a:rPr lang="en-US" dirty="0" err="1"/>
              <a:t>RokWall</a:t>
            </a:r>
            <a:r>
              <a:rPr lang="en-US" dirty="0"/>
              <a:t> provides data sealing capabilities. </a:t>
            </a:r>
          </a:p>
          <a:p>
            <a:endParaRPr lang="en-US" dirty="0"/>
          </a:p>
          <a:p>
            <a:r>
              <a:rPr lang="en-US" dirty="0"/>
              <a:t>Speak the slide.</a:t>
            </a:r>
          </a:p>
        </p:txBody>
      </p:sp>
      <p:sp>
        <p:nvSpPr>
          <p:cNvPr id="4" name="Slide Number Placeholder 3"/>
          <p:cNvSpPr>
            <a:spLocks noGrp="1"/>
          </p:cNvSpPr>
          <p:nvPr>
            <p:ph type="sldNum" sz="quarter" idx="5"/>
          </p:nvPr>
        </p:nvSpPr>
        <p:spPr/>
        <p:txBody>
          <a:bodyPr/>
          <a:lstStyle/>
          <a:p>
            <a:fld id="{9D925198-D8D6-0E4F-93D2-5E7A3CD61610}" type="slidenum">
              <a:rPr lang="en-US" smtClean="0"/>
              <a:t>14</a:t>
            </a:fld>
            <a:endParaRPr lang="en-US"/>
          </a:p>
        </p:txBody>
      </p:sp>
    </p:spTree>
    <p:extLst>
      <p:ext uri="{BB962C8B-B14F-4D97-AF65-F5344CB8AC3E}">
        <p14:creationId xmlns:p14="http://schemas.microsoft.com/office/powerpoint/2010/main" val="4320986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concrete example of the </a:t>
            </a:r>
            <a:r>
              <a:rPr lang="en-US" dirty="0" err="1"/>
              <a:t>RokWall</a:t>
            </a:r>
            <a:r>
              <a:rPr lang="en-US" dirty="0"/>
              <a:t> architecture, consider our previous </a:t>
            </a:r>
            <a:r>
              <a:rPr lang="en-US" dirty="0" err="1"/>
              <a:t>usecase</a:t>
            </a:r>
            <a:r>
              <a:rPr lang="en-US" dirty="0"/>
              <a:t>: centralized COVID-19 status cards.  While the Safer Illinois implementation ensures user privacy by storing all data on the user’s device, we can achieve similar privacy guarantees with </a:t>
            </a:r>
            <a:r>
              <a:rPr lang="en-US" dirty="0" err="1"/>
              <a:t>RokWall</a:t>
            </a:r>
            <a:r>
              <a:rPr lang="en-US" dirty="0"/>
              <a:t> while absolving the need for user-owned smartphones.  Now, the test site seals user data and sends it to the centralized, but trustworthy, enclave.  Later, a health representative in the building can request an anonymous user’s COVID-19 status by querying the enclave.  Note that the service provider functions only as an intermediary who transmits securely encrypted data.  </a:t>
            </a:r>
          </a:p>
          <a:p>
            <a:endParaRPr lang="en-US" dirty="0"/>
          </a:p>
          <a:p>
            <a:r>
              <a:rPr lang="en-US" dirty="0"/>
              <a:t>Critically, no party can decrypt the sealed user data except for the enclave.</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9F41512F-0264-4226-8C90-4F2D3D812783}" type="slidenum">
              <a:rPr lang="en-US" smtClean="0"/>
              <a:t>15</a:t>
            </a:fld>
            <a:endParaRPr lang="en-US"/>
          </a:p>
        </p:txBody>
      </p:sp>
    </p:spTree>
    <p:extLst>
      <p:ext uri="{BB962C8B-B14F-4D97-AF65-F5344CB8AC3E}">
        <p14:creationId xmlns:p14="http://schemas.microsoft.com/office/powerpoint/2010/main" val="27039644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generally, </a:t>
            </a:r>
            <a:r>
              <a:rPr lang="en-US" dirty="0" err="1"/>
              <a:t>RokWall</a:t>
            </a:r>
            <a:r>
              <a:rPr lang="en-US" dirty="0"/>
              <a:t> provides a framework for secure, privacy-preserving centralized computation using enclaves, enabling richer, population-scale analytics to inform policy decisions and reducing reliance on user-owned mobile devices.  </a:t>
            </a:r>
          </a:p>
          <a:p>
            <a:endParaRPr lang="en-US" dirty="0"/>
          </a:p>
          <a:p>
            <a:r>
              <a:rPr lang="en-US" dirty="0"/>
              <a:t>Enclave features of data sealing and remote attestation guarantee that even a malicious service provider cannot access sensitive user data, or use it for unauthorized purposes.</a:t>
            </a:r>
          </a:p>
          <a:p>
            <a:endParaRPr lang="en-US" dirty="0"/>
          </a:p>
          <a:p>
            <a:r>
              <a:rPr lang="en-US" dirty="0"/>
              <a:t>Moreover, </a:t>
            </a:r>
            <a:r>
              <a:rPr lang="en-US" dirty="0" err="1"/>
              <a:t>RokWall</a:t>
            </a:r>
            <a:r>
              <a:rPr lang="en-US" dirty="0"/>
              <a:t> can detect and defend against fraudulent client-side queries with credible alert systems and rate limits using remote attestation</a:t>
            </a:r>
          </a:p>
        </p:txBody>
      </p:sp>
      <p:sp>
        <p:nvSpPr>
          <p:cNvPr id="4" name="Slide Number Placeholder 3"/>
          <p:cNvSpPr>
            <a:spLocks noGrp="1"/>
          </p:cNvSpPr>
          <p:nvPr>
            <p:ph type="sldNum" sz="quarter" idx="5"/>
          </p:nvPr>
        </p:nvSpPr>
        <p:spPr/>
        <p:txBody>
          <a:bodyPr/>
          <a:lstStyle/>
          <a:p>
            <a:fld id="{9D925198-D8D6-0E4F-93D2-5E7A3CD61610}" type="slidenum">
              <a:rPr lang="en-US" smtClean="0"/>
              <a:t>16</a:t>
            </a:fld>
            <a:endParaRPr lang="en-US"/>
          </a:p>
        </p:txBody>
      </p:sp>
    </p:spTree>
    <p:extLst>
      <p:ext uri="{BB962C8B-B14F-4D97-AF65-F5344CB8AC3E}">
        <p14:creationId xmlns:p14="http://schemas.microsoft.com/office/powerpoint/2010/main" val="6603354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in theory, </a:t>
            </a:r>
            <a:r>
              <a:rPr lang="en-US" dirty="0" err="1"/>
              <a:t>RokWall</a:t>
            </a:r>
            <a:r>
              <a:rPr lang="en-US" dirty="0"/>
              <a:t> provides the power of centralized analysis without compromising privacy, we have encountered several engineering challenges, in practice.</a:t>
            </a:r>
          </a:p>
          <a:p>
            <a:endParaRPr lang="en-US" dirty="0"/>
          </a:p>
          <a:p>
            <a:r>
              <a:rPr lang="en-US" dirty="0"/>
              <a:t>One significant hurdle we face in developing a production-ready implementation is the lack of mature tool-chains for confidential computing, particularly in Intel-SGX based systems.</a:t>
            </a:r>
          </a:p>
          <a:p>
            <a:endParaRPr lang="en-US" dirty="0"/>
          </a:p>
          <a:p>
            <a:r>
              <a:rPr lang="en-US" dirty="0"/>
              <a:t>Furthermore, we’ve observed that non-volatile counter services, which are necessary to address, service provider data tampering and replay attacks, are expensive and not readily available.  We currently intend to use the CCF service.</a:t>
            </a:r>
          </a:p>
          <a:p>
            <a:endParaRPr lang="en-US" dirty="0"/>
          </a:p>
          <a:p>
            <a:r>
              <a:rPr lang="en-US" dirty="0"/>
              <a:t>There are several other challenges and we are constantly developing and fixing the tool chain issues. We encourage interested audience members to please read our paper or feel free to contact us directly.</a:t>
            </a:r>
          </a:p>
        </p:txBody>
      </p:sp>
      <p:sp>
        <p:nvSpPr>
          <p:cNvPr id="4" name="Slide Number Placeholder 3"/>
          <p:cNvSpPr>
            <a:spLocks noGrp="1"/>
          </p:cNvSpPr>
          <p:nvPr>
            <p:ph type="sldNum" sz="quarter" idx="5"/>
          </p:nvPr>
        </p:nvSpPr>
        <p:spPr/>
        <p:txBody>
          <a:bodyPr/>
          <a:lstStyle/>
          <a:p>
            <a:fld id="{9D925198-D8D6-0E4F-93D2-5E7A3CD61610}" type="slidenum">
              <a:rPr lang="en-US" smtClean="0"/>
              <a:t>17</a:t>
            </a:fld>
            <a:endParaRPr lang="en-US"/>
          </a:p>
        </p:txBody>
      </p:sp>
    </p:spTree>
    <p:extLst>
      <p:ext uri="{BB962C8B-B14F-4D97-AF65-F5344CB8AC3E}">
        <p14:creationId xmlns:p14="http://schemas.microsoft.com/office/powerpoint/2010/main" val="26387478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summary, compared to Safer Illinois, </a:t>
            </a:r>
            <a:r>
              <a:rPr lang="en-US" err="1"/>
              <a:t>RokWall</a:t>
            </a:r>
            <a:r>
              <a:rPr lang="en-US"/>
              <a:t> enables centralized analysis and does not necessarily require a mobile device on the user end. Thanks to enclave guarantees of data sealing and remote attestation, </a:t>
            </a:r>
            <a:r>
              <a:rPr lang="en-US" err="1"/>
              <a:t>RokWall</a:t>
            </a:r>
            <a:r>
              <a:rPr lang="en-US"/>
              <a:t> computation is secure, accountable and privacy preserving. However, the tool chains for the technology is not mature, presenting a number engineering challenges. Compared to Safer Illinois mobile app design, which was completed in a few weeks, this system is very complex and still under development. </a:t>
            </a:r>
          </a:p>
        </p:txBody>
      </p:sp>
      <p:sp>
        <p:nvSpPr>
          <p:cNvPr id="4" name="Slide Number Placeholder 3"/>
          <p:cNvSpPr>
            <a:spLocks noGrp="1"/>
          </p:cNvSpPr>
          <p:nvPr>
            <p:ph type="sldNum" sz="quarter" idx="5"/>
          </p:nvPr>
        </p:nvSpPr>
        <p:spPr/>
        <p:txBody>
          <a:bodyPr/>
          <a:lstStyle/>
          <a:p>
            <a:fld id="{9D925198-D8D6-0E4F-93D2-5E7A3CD61610}" type="slidenum">
              <a:rPr lang="en-US" smtClean="0"/>
              <a:t>18</a:t>
            </a:fld>
            <a:endParaRPr lang="en-US"/>
          </a:p>
        </p:txBody>
      </p:sp>
    </p:spTree>
    <p:extLst>
      <p:ext uri="{BB962C8B-B14F-4D97-AF65-F5344CB8AC3E}">
        <p14:creationId xmlns:p14="http://schemas.microsoft.com/office/powerpoint/2010/main" val="31467654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our experiences suggest that a university can play a crucial role in enabling legitimate, trustworthy apps. We have discussed two COVID-19 inspired technologies developed at </a:t>
            </a:r>
            <a:r>
              <a:rPr lang="en-US" dirty="0" err="1"/>
              <a:t>UofI</a:t>
            </a:r>
            <a:r>
              <a:rPr lang="en-US" dirty="0"/>
              <a:t> which are being deployed across the country. </a:t>
            </a:r>
          </a:p>
          <a:p>
            <a:endParaRPr lang="en-US" dirty="0"/>
          </a:p>
          <a:p>
            <a:r>
              <a:rPr lang="en-US" dirty="0"/>
              <a:t>First, we explored how </a:t>
            </a:r>
            <a:r>
              <a:rPr lang="en-US" sz="1200" b="0" i="0" kern="1200" dirty="0">
                <a:solidFill>
                  <a:schemeClr val="tx1"/>
                </a:solidFill>
                <a:effectLst/>
                <a:latin typeface="+mn-lt"/>
                <a:ea typeface="+mn-ea"/>
                <a:cs typeface="+mn-cs"/>
              </a:rPr>
              <a:t>Safer Illinois’s decentralized architecture enables secure and anonymous exposure notification, but also limits analytical potential, particularly in aggregated computation.  </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To address this limitation, we describe </a:t>
            </a:r>
            <a:r>
              <a:rPr lang="en-US" sz="1200" b="0" i="0" kern="1200" dirty="0" err="1">
                <a:solidFill>
                  <a:schemeClr val="tx1"/>
                </a:solidFill>
                <a:effectLst/>
                <a:latin typeface="+mn-lt"/>
                <a:ea typeface="+mn-ea"/>
                <a:cs typeface="+mn-cs"/>
              </a:rPr>
              <a:t>RokWall</a:t>
            </a:r>
            <a:r>
              <a:rPr lang="en-US" sz="1200" b="0" i="0" kern="1200" dirty="0">
                <a:solidFill>
                  <a:schemeClr val="tx1"/>
                </a:solidFill>
                <a:effectLst/>
                <a:latin typeface="+mn-lt"/>
                <a:ea typeface="+mn-ea"/>
                <a:cs typeface="+mn-cs"/>
              </a:rPr>
              <a:t>, a generalizable system for centralized computation that enables advanced analytics and reduces the need for</a:t>
            </a:r>
            <a:r>
              <a:rPr lang="en-US" dirty="0"/>
              <a:t> mobile devices in a secure, privacy-preserving fashion. </a:t>
            </a:r>
          </a:p>
          <a:p>
            <a:endParaRPr lang="en-US" dirty="0"/>
          </a:p>
          <a:p>
            <a:r>
              <a:rPr lang="en-US" dirty="0"/>
              <a:t>However, we note that the confidential computing infra is still immature, and call upon the community to join us in building the tool chain of tomorrow.  (idk I’ll think of a better last sentence ending)</a:t>
            </a:r>
          </a:p>
          <a:p>
            <a:endParaRPr lang="en-US" dirty="0"/>
          </a:p>
          <a:p>
            <a:r>
              <a:rPr lang="en-US" dirty="0"/>
              <a:t>Thank you and we are open for questions </a:t>
            </a:r>
          </a:p>
        </p:txBody>
      </p:sp>
      <p:sp>
        <p:nvSpPr>
          <p:cNvPr id="4" name="Slide Number Placeholder 3"/>
          <p:cNvSpPr>
            <a:spLocks noGrp="1"/>
          </p:cNvSpPr>
          <p:nvPr>
            <p:ph type="sldNum" sz="quarter" idx="5"/>
          </p:nvPr>
        </p:nvSpPr>
        <p:spPr/>
        <p:txBody>
          <a:bodyPr/>
          <a:lstStyle/>
          <a:p>
            <a:fld id="{9D925198-D8D6-0E4F-93D2-5E7A3CD61610}" type="slidenum">
              <a:rPr lang="en-US" smtClean="0"/>
              <a:t>19</a:t>
            </a:fld>
            <a:endParaRPr lang="en-US"/>
          </a:p>
        </p:txBody>
      </p:sp>
    </p:spTree>
    <p:extLst>
      <p:ext uri="{BB962C8B-B14F-4D97-AF65-F5344CB8AC3E}">
        <p14:creationId xmlns:p14="http://schemas.microsoft.com/office/powerpoint/2010/main" val="5980349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Since early 2020, e</a:t>
            </a:r>
            <a:r>
              <a:rPr lang="en-US" sz="1200" b="0" i="0" kern="1200" dirty="0">
                <a:solidFill>
                  <a:schemeClr val="tx1"/>
                </a:solidFill>
                <a:effectLst/>
                <a:latin typeface="+mn-lt"/>
                <a:ea typeface="+mn-ea"/>
                <a:cs typeface="+mn-cs"/>
              </a:rPr>
              <a:t>xposure notification technologies have become integral components of public health strategies worldwide, some employing GPS based analysis and others relying on Bluetooth communication</a:t>
            </a:r>
            <a:r>
              <a:rPr lang="en-US" dirty="0"/>
              <a:t>.</a:t>
            </a:r>
            <a:endParaRPr lang="en-US" dirty="0">
              <a:cs typeface="Calibri"/>
            </a:endParaRPr>
          </a:p>
          <a:p>
            <a:pPr algn="l"/>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we know, COVID-19 mainly spreads by close interpersonal contact so contact tracing is believed to be effective in forecasting infection events.</a:t>
            </a:r>
          </a:p>
          <a:p>
            <a:pPr algn="l"/>
            <a:endParaRPr lang="en-US" dirty="0"/>
          </a:p>
          <a:p>
            <a:pPr algn="l"/>
            <a:r>
              <a:rPr lang="en-US" dirty="0"/>
              <a:t>However, an ongoing discussion remains on how to best collect and analyze sensitive data while upholding user privacy.</a:t>
            </a:r>
          </a:p>
          <a:p>
            <a:pPr algn="l"/>
            <a:endParaRPr lang="en-US" dirty="0"/>
          </a:p>
          <a:p>
            <a:r>
              <a:rPr lang="en-US" dirty="0"/>
              <a:t>In the summer of 2020, the </a:t>
            </a:r>
            <a:r>
              <a:rPr lang="en-US" dirty="0" err="1"/>
              <a:t>UofI</a:t>
            </a:r>
            <a:r>
              <a:rPr lang="en-US" dirty="0"/>
              <a:t> declared it would reopen campus for hybrid online/in-person instruction with an emphasis on frequent testing and face mask adoption.</a:t>
            </a:r>
          </a:p>
          <a:p>
            <a:r>
              <a:rPr lang="en-US" dirty="0"/>
              <a:t>Campus authorities assigned our team to build tech solutions to track and mitigate the spread of COVID-19 and facilitate a safe reopening of the campus community</a:t>
            </a:r>
          </a:p>
          <a:p>
            <a:pPr algn="l"/>
            <a:endParaRPr lang="en-US" dirty="0"/>
          </a:p>
        </p:txBody>
      </p:sp>
      <p:sp>
        <p:nvSpPr>
          <p:cNvPr id="4" name="Slide Number Placeholder 3"/>
          <p:cNvSpPr>
            <a:spLocks noGrp="1"/>
          </p:cNvSpPr>
          <p:nvPr>
            <p:ph type="sldNum" sz="quarter" idx="5"/>
          </p:nvPr>
        </p:nvSpPr>
        <p:spPr/>
        <p:txBody>
          <a:bodyPr/>
          <a:lstStyle/>
          <a:p>
            <a:fld id="{9D925198-D8D6-0E4F-93D2-5E7A3CD61610}" type="slidenum">
              <a:rPr lang="en-US" smtClean="0"/>
              <a:t>2</a:t>
            </a:fld>
            <a:endParaRPr lang="en-US"/>
          </a:p>
        </p:txBody>
      </p:sp>
    </p:spTree>
    <p:extLst>
      <p:ext uri="{BB962C8B-B14F-4D97-AF65-F5344CB8AC3E}">
        <p14:creationId xmlns:p14="http://schemas.microsoft.com/office/powerpoint/2010/main" val="516940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Ultimately, our goal was to develop systems capable of useful analytics on sensitive data in a secure, privacy-preserving manner. </a:t>
            </a:r>
            <a:r>
              <a:rPr lang="en-US"/>
              <a:t>The analysis</a:t>
            </a:r>
            <a:r>
              <a:rPr lang="en-US" dirty="0"/>
              <a:t> can be as simple as health status checks to regulate building access or as complex as retroactively identifying super spreader events to guide public policy decisions.</a:t>
            </a:r>
          </a:p>
          <a:p>
            <a:endParaRPr lang="en-US" dirty="0"/>
          </a:p>
          <a:p>
            <a:r>
              <a:rPr lang="en-US" dirty="0"/>
              <a:t>Concretely, we want to guarantee that sensitive data, such as COVID-19 test results, are resilient to both attackers and malicious service providers, and even if a data breach occurs, the leaked data is useless.</a:t>
            </a:r>
          </a:p>
          <a:p>
            <a:endParaRPr lang="en-US" dirty="0"/>
          </a:p>
          <a:p>
            <a:r>
              <a:rPr lang="en-US" dirty="0"/>
              <a:t>Additionally, we want to prevent 3</a:t>
            </a:r>
            <a:r>
              <a:rPr lang="en-US" baseline="30000" dirty="0"/>
              <a:t>rd</a:t>
            </a:r>
            <a:r>
              <a:rPr lang="en-US" dirty="0"/>
              <a:t> party services from exploiting the private data beyond its specific functionality or monetizing the data.</a:t>
            </a:r>
          </a:p>
          <a:p>
            <a:endParaRPr lang="en-US" dirty="0">
              <a:cs typeface="Calibri"/>
            </a:endParaRPr>
          </a:p>
          <a:p>
            <a:r>
              <a:rPr lang="en-US" dirty="0"/>
              <a:t>To this end, we </a:t>
            </a:r>
            <a:r>
              <a:rPr lang="en-US" sz="1200" b="0" i="0" kern="1200" dirty="0">
                <a:solidFill>
                  <a:schemeClr val="tx1"/>
                </a:solidFill>
                <a:effectLst/>
                <a:latin typeface="+mn-lt"/>
                <a:ea typeface="+mn-ea"/>
                <a:cs typeface="+mn-cs"/>
              </a:rPr>
              <a:t>believe that universities can play a crucial role in this area as they are viewed as relatively trustworthy organizations suitable for </a:t>
            </a:r>
            <a:r>
              <a:rPr lang="en-US" dirty="0"/>
              <a:t>establishing public auditors and review processes.</a:t>
            </a:r>
          </a:p>
        </p:txBody>
      </p:sp>
      <p:sp>
        <p:nvSpPr>
          <p:cNvPr id="4" name="Slide Number Placeholder 3"/>
          <p:cNvSpPr>
            <a:spLocks noGrp="1"/>
          </p:cNvSpPr>
          <p:nvPr>
            <p:ph type="sldNum" sz="quarter" idx="5"/>
          </p:nvPr>
        </p:nvSpPr>
        <p:spPr/>
        <p:txBody>
          <a:bodyPr/>
          <a:lstStyle/>
          <a:p>
            <a:fld id="{9D925198-D8D6-0E4F-93D2-5E7A3CD61610}" type="slidenum">
              <a:rPr lang="en-US" smtClean="0"/>
              <a:t>3</a:t>
            </a:fld>
            <a:endParaRPr lang="en-US"/>
          </a:p>
        </p:txBody>
      </p:sp>
    </p:spTree>
    <p:extLst>
      <p:ext uri="{BB962C8B-B14F-4D97-AF65-F5344CB8AC3E}">
        <p14:creationId xmlns:p14="http://schemas.microsoft.com/office/powerpoint/2010/main" val="1543998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Subject to these principles, our team has developed two secure, privacy preserving computing infrastructures to combat the COVID-19 pandemic.</a:t>
            </a:r>
          </a:p>
          <a:p>
            <a:r>
              <a:rPr lang="en-US"/>
              <a:t>First, we present Safer Illinois, a decentralized exp notification system developed with privacy as primary goal based on the GAEN protocol</a:t>
            </a:r>
          </a:p>
          <a:p>
            <a:r>
              <a:rPr lang="en-US"/>
              <a:t>Second, </a:t>
            </a:r>
            <a:r>
              <a:rPr lang="en-US" err="1"/>
              <a:t>RokWall</a:t>
            </a:r>
            <a:r>
              <a:rPr lang="en-US"/>
              <a:t>, a centralized system to perform complex analytics which Safer Illinois cannot</a:t>
            </a:r>
          </a:p>
          <a:p>
            <a:r>
              <a:rPr lang="en-US"/>
              <a:t>Safer Illinois has been deployed at UIUC since Aug 2020 and several other universities beginning in spring 2021 while </a:t>
            </a:r>
            <a:r>
              <a:rPr lang="en-US" err="1"/>
              <a:t>RokWall</a:t>
            </a:r>
            <a:r>
              <a:rPr lang="en-US"/>
              <a:t> is still under active development. </a:t>
            </a:r>
          </a:p>
          <a:p>
            <a:r>
              <a:rPr lang="en-US"/>
              <a:t>We will analyze each of these systems in turn, discussing design considerations, challenges, and lessons learned.</a:t>
            </a:r>
          </a:p>
        </p:txBody>
      </p:sp>
      <p:sp>
        <p:nvSpPr>
          <p:cNvPr id="4" name="Slide Number Placeholder 3"/>
          <p:cNvSpPr>
            <a:spLocks noGrp="1"/>
          </p:cNvSpPr>
          <p:nvPr>
            <p:ph type="sldNum" sz="quarter" idx="5"/>
          </p:nvPr>
        </p:nvSpPr>
        <p:spPr/>
        <p:txBody>
          <a:bodyPr/>
          <a:lstStyle/>
          <a:p>
            <a:fld id="{9D925198-D8D6-0E4F-93D2-5E7A3CD61610}" type="slidenum">
              <a:rPr lang="en-US" smtClean="0"/>
              <a:t>4</a:t>
            </a:fld>
            <a:endParaRPr lang="en-US"/>
          </a:p>
        </p:txBody>
      </p:sp>
    </p:spTree>
    <p:extLst>
      <p:ext uri="{BB962C8B-B14F-4D97-AF65-F5344CB8AC3E}">
        <p14:creationId xmlns:p14="http://schemas.microsoft.com/office/powerpoint/2010/main" val="2861996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First Safer Illinois</a:t>
            </a:r>
          </a:p>
        </p:txBody>
      </p:sp>
      <p:sp>
        <p:nvSpPr>
          <p:cNvPr id="4" name="Slide Number Placeholder 3"/>
          <p:cNvSpPr>
            <a:spLocks noGrp="1"/>
          </p:cNvSpPr>
          <p:nvPr>
            <p:ph type="sldNum" sz="quarter" idx="5"/>
          </p:nvPr>
        </p:nvSpPr>
        <p:spPr/>
        <p:txBody>
          <a:bodyPr/>
          <a:lstStyle/>
          <a:p>
            <a:fld id="{9D925198-D8D6-0E4F-93D2-5E7A3CD61610}" type="slidenum">
              <a:rPr lang="en-US" smtClean="0"/>
              <a:t>5</a:t>
            </a:fld>
            <a:endParaRPr lang="en-US"/>
          </a:p>
        </p:txBody>
      </p:sp>
    </p:spTree>
    <p:extLst>
      <p:ext uri="{BB962C8B-B14F-4D97-AF65-F5344CB8AC3E}">
        <p14:creationId xmlns:p14="http://schemas.microsoft.com/office/powerpoint/2010/main" val="11404527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Safer Illinois leverages and supports frequent community-wide COVID-19 testing, essentially </a:t>
            </a:r>
            <a:r>
              <a:rPr lang="en-US" sz="1200" b="0" i="0" kern="1200" dirty="0">
                <a:solidFill>
                  <a:schemeClr val="tx1"/>
                </a:solidFill>
                <a:effectLst/>
                <a:latin typeface="+mn-lt"/>
                <a:ea typeface="+mn-ea"/>
                <a:cs typeface="+mn-cs"/>
              </a:rPr>
              <a:t>holding a digital version of your health status.</a:t>
            </a:r>
            <a:endParaRPr lang="en-US" dirty="0"/>
          </a:p>
          <a:p>
            <a:r>
              <a:rPr lang="en-US" sz="1200" b="0" i="0" kern="1200" dirty="0">
                <a:solidFill>
                  <a:schemeClr val="tx1"/>
                </a:solidFill>
                <a:effectLst/>
                <a:latin typeface="+mn-lt"/>
                <a:ea typeface="+mn-ea"/>
                <a:cs typeface="+mn-cs"/>
              </a:rPr>
              <a:t>As security-conscious consumers ourselves, we adopted a privacy-centric philosophy from the onset. </a:t>
            </a:r>
          </a:p>
          <a:p>
            <a:r>
              <a:rPr lang="en-US" sz="1200" b="0" i="0" kern="1200" dirty="0">
                <a:solidFill>
                  <a:schemeClr val="tx1"/>
                </a:solidFill>
                <a:effectLst/>
                <a:latin typeface="+mn-lt"/>
                <a:ea typeface="+mn-ea"/>
                <a:cs typeface="+mn-cs"/>
              </a:rPr>
              <a:t>We chose decentralized, privacy-preserving protocols when available so that data can remain on the user device for its entire lifespan.</a:t>
            </a:r>
          </a:p>
          <a:p>
            <a:r>
              <a:rPr lang="en-US" dirty="0"/>
              <a:t>Our code is open source and the app collects minimal data to fulfill its functionality. </a:t>
            </a:r>
          </a:p>
          <a:p>
            <a:endParaRPr lang="en-US" dirty="0"/>
          </a:p>
          <a:p>
            <a:r>
              <a:rPr lang="en-US" dirty="0"/>
              <a:t>Safer Illinois provides 3 main services: </a:t>
            </a:r>
          </a:p>
          <a:p>
            <a:r>
              <a:rPr lang="en-US" dirty="0"/>
              <a:t>a) exposure notification based on the GAEN Protocol</a:t>
            </a:r>
          </a:p>
          <a:p>
            <a:r>
              <a:rPr lang="en-US" dirty="0"/>
              <a:t>b) health status card and </a:t>
            </a:r>
          </a:p>
          <a:p>
            <a:r>
              <a:rPr lang="en-US" dirty="0"/>
              <a:t>c) Storing test results and locating testing centers</a:t>
            </a:r>
          </a:p>
          <a:p>
            <a:r>
              <a:rPr lang="en-US" dirty="0"/>
              <a:t>Now lets look at how Safer Illinois works…</a:t>
            </a:r>
          </a:p>
        </p:txBody>
      </p:sp>
      <p:sp>
        <p:nvSpPr>
          <p:cNvPr id="4" name="Slide Number Placeholder 3"/>
          <p:cNvSpPr>
            <a:spLocks noGrp="1"/>
          </p:cNvSpPr>
          <p:nvPr>
            <p:ph type="sldNum" sz="quarter" idx="5"/>
          </p:nvPr>
        </p:nvSpPr>
        <p:spPr/>
        <p:txBody>
          <a:bodyPr/>
          <a:lstStyle/>
          <a:p>
            <a:fld id="{9D925198-D8D6-0E4F-93D2-5E7A3CD61610}" type="slidenum">
              <a:rPr lang="en-US" smtClean="0"/>
              <a:t>6</a:t>
            </a:fld>
            <a:endParaRPr lang="en-US"/>
          </a:p>
        </p:txBody>
      </p:sp>
    </p:spTree>
    <p:extLst>
      <p:ext uri="{BB962C8B-B14F-4D97-AF65-F5344CB8AC3E}">
        <p14:creationId xmlns:p14="http://schemas.microsoft.com/office/powerpoint/2010/main" val="22900117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user first signs up for the App and a encryption key pair is generated. </a:t>
            </a:r>
          </a:p>
          <a:p>
            <a:r>
              <a:rPr lang="en-US" dirty="0"/>
              <a:t>When the user undergoes testing, the testing site takes their public key and encrypts the test result which is later uploaded to the Testing center server. </a:t>
            </a:r>
          </a:p>
          <a:p>
            <a:r>
              <a:rPr lang="en-US" dirty="0"/>
              <a:t>When the result becomes available, it pulls and stores it in encrypted format.</a:t>
            </a:r>
          </a:p>
          <a:p>
            <a:endParaRPr lang="en-US" dirty="0"/>
          </a:p>
          <a:p>
            <a:r>
              <a:rPr lang="en-US" dirty="0"/>
              <a:t>Now, the phone holds a digital version of its owners COVID-19 test status.</a:t>
            </a:r>
          </a:p>
          <a:p>
            <a:r>
              <a:rPr lang="en-US" dirty="0"/>
              <a:t>If the user attempts to access a building, they can simply display their Safer Illinois status card to verify a negative test.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contact tracing is enabled, Safer Illinois periodically emits and captures RPIs. If a user later tests positive, they can voluntarily publish past identifiers to send exposure notifications to devices who came in close contact</a:t>
            </a:r>
          </a:p>
          <a:p>
            <a:r>
              <a:rPr lang="en-US" dirty="0"/>
              <a:t>Note that in this entire process, the sensitive data storage and computation occurs entirely on the user device.</a:t>
            </a:r>
          </a:p>
        </p:txBody>
      </p:sp>
      <p:sp>
        <p:nvSpPr>
          <p:cNvPr id="4" name="Slide Number Placeholder 3"/>
          <p:cNvSpPr>
            <a:spLocks noGrp="1"/>
          </p:cNvSpPr>
          <p:nvPr>
            <p:ph type="sldNum" sz="quarter" idx="5"/>
          </p:nvPr>
        </p:nvSpPr>
        <p:spPr/>
        <p:txBody>
          <a:bodyPr/>
          <a:lstStyle/>
          <a:p>
            <a:fld id="{9F41512F-0264-4226-8C90-4F2D3D812783}" type="slidenum">
              <a:rPr lang="en-US" smtClean="0"/>
              <a:t>7</a:t>
            </a:fld>
            <a:endParaRPr lang="en-US"/>
          </a:p>
        </p:txBody>
      </p:sp>
    </p:spTree>
    <p:extLst>
      <p:ext uri="{BB962C8B-B14F-4D97-AF65-F5344CB8AC3E}">
        <p14:creationId xmlns:p14="http://schemas.microsoft.com/office/powerpoint/2010/main" val="10567580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us discuss several interesting security implications of Safer Illinois</a:t>
            </a:r>
          </a:p>
          <a:p>
            <a:pPr marL="228600" indent="-228600">
              <a:buAutoNum type="arabicParenR"/>
            </a:pPr>
            <a:r>
              <a:rPr lang="en-US" dirty="0"/>
              <a:t>First, we guarantee that a service provider cannot directly access sensitive user data by storing medical information in encrypted format only on the user’s phone</a:t>
            </a:r>
          </a:p>
          <a:p>
            <a:pPr marL="228600" indent="-228600">
              <a:buAutoNum type="arabicParenR"/>
            </a:pPr>
            <a:r>
              <a:rPr lang="en-US" dirty="0"/>
              <a:t>If a service provider attempted to upload malicious code to the app store, public auditors could detect this by reviewing the open source code base</a:t>
            </a:r>
          </a:p>
          <a:p>
            <a:pPr marL="228600" indent="-228600">
              <a:buAutoNum type="arabicParenR"/>
            </a:pPr>
            <a:r>
              <a:rPr lang="en-US" dirty="0"/>
              <a:t>A malicious user may try to circumvent COVID restrictions on accessing University building by modifying their app’s source code, but we prevent this by requiring secure authentication before generating status cards</a:t>
            </a:r>
          </a:p>
          <a:p>
            <a:pPr marL="228600" indent="-228600">
              <a:buAutoNum type="arabicParenR"/>
            </a:pPr>
            <a:r>
              <a:rPr lang="en-US" dirty="0"/>
              <a:t>To prevent resource exhaustion attacks, we limit RPI storage on the device and randomly evict data</a:t>
            </a:r>
          </a:p>
          <a:p>
            <a:pPr marL="228600" indent="-228600">
              <a:buAutoNum type="arabicParenR"/>
            </a:pPr>
            <a:r>
              <a:rPr lang="en-US" dirty="0"/>
              <a:t>We address network-adversaries by using end-to-end TLS communication</a:t>
            </a:r>
          </a:p>
          <a:p>
            <a:pPr marL="0" indent="0">
              <a:buNone/>
            </a:pPr>
            <a:endParaRPr lang="en-US" dirty="0"/>
          </a:p>
        </p:txBody>
      </p:sp>
      <p:sp>
        <p:nvSpPr>
          <p:cNvPr id="4" name="Slide Number Placeholder 3"/>
          <p:cNvSpPr>
            <a:spLocks noGrp="1"/>
          </p:cNvSpPr>
          <p:nvPr>
            <p:ph type="sldNum" sz="quarter" idx="5"/>
          </p:nvPr>
        </p:nvSpPr>
        <p:spPr/>
        <p:txBody>
          <a:bodyPr/>
          <a:lstStyle/>
          <a:p>
            <a:fld id="{9D925198-D8D6-0E4F-93D2-5E7A3CD61610}" type="slidenum">
              <a:rPr lang="en-US" smtClean="0"/>
              <a:t>8</a:t>
            </a:fld>
            <a:endParaRPr lang="en-US"/>
          </a:p>
        </p:txBody>
      </p:sp>
    </p:spTree>
    <p:extLst>
      <p:ext uri="{BB962C8B-B14F-4D97-AF65-F5344CB8AC3E}">
        <p14:creationId xmlns:p14="http://schemas.microsoft.com/office/powerpoint/2010/main" val="2904832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we acknowledge several remaining limitations including ones mentioned by Serge in his keynote and we are constantly fixing them.</a:t>
            </a:r>
          </a:p>
          <a:p>
            <a:r>
              <a:rPr lang="en-US" dirty="0"/>
              <a:t>As discussed in the previous talk, we agree that Bluetooth </a:t>
            </a:r>
            <a:r>
              <a:rPr lang="en-US" dirty="0" err="1"/>
              <a:t>Mac+RPI</a:t>
            </a:r>
            <a:r>
              <a:rPr lang="en-US" dirty="0"/>
              <a:t> alignment is a problem not fully addressed. However, at least in the case of android, we can forcibly refresh the MAC address by restarting advertisement. Unfortunately, this cannot be done in iOS. </a:t>
            </a:r>
          </a:p>
          <a:p>
            <a:endParaRPr lang="en-US" dirty="0"/>
          </a:p>
          <a:p>
            <a:r>
              <a:rPr lang="en-US" dirty="0"/>
              <a:t>iOS also has additional limitations. For example, suspended apps cannot generate or record RPI tokens and thus we have to make sure Safer Illinois never goes to sleep. This introduces a trade off with battery life.</a:t>
            </a:r>
          </a:p>
          <a:p>
            <a:r>
              <a:rPr lang="en-US" dirty="0"/>
              <a:t>While GAEN solves this issue by utilizing elevated app privileges, we have not received entitlements to the official backend and had to develop our own, independent version.</a:t>
            </a:r>
          </a:p>
          <a:p>
            <a:endParaRPr lang="en-US" dirty="0"/>
          </a:p>
          <a:p>
            <a:endParaRPr lang="en-US" dirty="0"/>
          </a:p>
        </p:txBody>
      </p:sp>
      <p:sp>
        <p:nvSpPr>
          <p:cNvPr id="4" name="Slide Number Placeholder 3"/>
          <p:cNvSpPr>
            <a:spLocks noGrp="1"/>
          </p:cNvSpPr>
          <p:nvPr>
            <p:ph type="sldNum" sz="quarter" idx="5"/>
          </p:nvPr>
        </p:nvSpPr>
        <p:spPr/>
        <p:txBody>
          <a:bodyPr/>
          <a:lstStyle/>
          <a:p>
            <a:fld id="{9D925198-D8D6-0E4F-93D2-5E7A3CD61610}" type="slidenum">
              <a:rPr lang="en-US" smtClean="0"/>
              <a:t>9</a:t>
            </a:fld>
            <a:endParaRPr lang="en-US"/>
          </a:p>
        </p:txBody>
      </p:sp>
    </p:spTree>
    <p:extLst>
      <p:ext uri="{BB962C8B-B14F-4D97-AF65-F5344CB8AC3E}">
        <p14:creationId xmlns:p14="http://schemas.microsoft.com/office/powerpoint/2010/main" val="1919680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2/19/21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595178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2/19/21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811056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2/19/21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807921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2/19/21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17542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2/19/21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0278816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2/19/21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13550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2/19/21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006222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2/19/21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0116909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2/19/21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9824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63536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2/19/21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657279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829" y="365125"/>
            <a:ext cx="11398685" cy="88121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19829" y="1484334"/>
            <a:ext cx="11398685" cy="469262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2/19/21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
        <p:nvSpPr>
          <p:cNvPr id="7" name="Rectangle 6">
            <a:extLst>
              <a:ext uri="{FF2B5EF4-FFF2-40B4-BE49-F238E27FC236}">
                <a16:creationId xmlns:a16="http://schemas.microsoft.com/office/drawing/2014/main" id="{7A15F5D1-20FA-4C15-B529-FAB47E639C89}"/>
              </a:ext>
            </a:extLst>
          </p:cNvPr>
          <p:cNvSpPr/>
          <p:nvPr userDrawn="1"/>
        </p:nvSpPr>
        <p:spPr>
          <a:xfrm>
            <a:off x="11667446" y="6387659"/>
            <a:ext cx="440183" cy="44324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DEA783"/>
              </a:solidFill>
            </a:endParaRPr>
          </a:p>
        </p:txBody>
      </p:sp>
      <p:pic>
        <p:nvPicPr>
          <p:cNvPr id="8" name="Picture 4" descr="Padlock clipart safe lock, Padlock safe lock Transparent FREE for ...">
            <a:extLst>
              <a:ext uri="{FF2B5EF4-FFF2-40B4-BE49-F238E27FC236}">
                <a16:creationId xmlns:a16="http://schemas.microsoft.com/office/drawing/2014/main" id="{2D4CB366-C634-4FD9-9A0A-15A4D42265EB}"/>
              </a:ext>
            </a:extLst>
          </p:cNvPr>
          <p:cNvPicPr>
            <a:picLocks noChangeAspect="1" noChangeArrowheads="1"/>
          </p:cNvPicPr>
          <p:nvPr userDrawn="1"/>
        </p:nvPicPr>
        <p:blipFill>
          <a:blip r:embed="rId13">
            <a:duotone>
              <a:schemeClr val="accent2">
                <a:shade val="45000"/>
                <a:satMod val="135000"/>
              </a:schemeClr>
              <a:prstClr val="white"/>
            </a:duotone>
            <a:alphaModFix amt="50000"/>
            <a:extLst>
              <a:ext uri="{28A0092B-C50C-407E-A947-70E740481C1C}">
                <a14:useLocalDpi xmlns:a14="http://schemas.microsoft.com/office/drawing/2010/main" val="0"/>
              </a:ext>
            </a:extLst>
          </a:blip>
          <a:srcRect/>
          <a:stretch>
            <a:fillRect/>
          </a:stretch>
        </p:blipFill>
        <p:spPr bwMode="auto">
          <a:xfrm>
            <a:off x="11655373" y="6305973"/>
            <a:ext cx="481879" cy="51668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1D512B3-A365-49BC-9046-10C4B2F2D435}"/>
              </a:ext>
            </a:extLst>
          </p:cNvPr>
          <p:cNvSpPr txBox="1"/>
          <p:nvPr userDrawn="1"/>
        </p:nvSpPr>
        <p:spPr>
          <a:xfrm>
            <a:off x="11773853" y="6465261"/>
            <a:ext cx="187282" cy="261610"/>
          </a:xfrm>
          <a:prstGeom prst="rect">
            <a:avLst/>
          </a:prstGeom>
          <a:noFill/>
        </p:spPr>
        <p:txBody>
          <a:bodyPr wrap="square" rtlCol="0" anchor="ctr">
            <a:spAutoFit/>
          </a:bodyPr>
          <a:lstStyle/>
          <a:p>
            <a:r>
              <a:rPr lang="en-US" sz="1100" b="1">
                <a:solidFill>
                  <a:srgbClr val="DEA783"/>
                </a:solidFill>
                <a:latin typeface="Calisto MT" panose="02040603050505030304" pitchFamily="18" charset="0"/>
              </a:rPr>
              <a:t>I</a:t>
            </a:r>
          </a:p>
        </p:txBody>
      </p:sp>
      <p:pic>
        <p:nvPicPr>
          <p:cNvPr id="13" name="Picture 12" descr="A picture containing text, screenshot, display, vector graphics&#10;&#10;Description automatically generated">
            <a:extLst>
              <a:ext uri="{FF2B5EF4-FFF2-40B4-BE49-F238E27FC236}">
                <a16:creationId xmlns:a16="http://schemas.microsoft.com/office/drawing/2014/main" id="{403BADE5-EF5E-2B45-ADDE-EA50D92AECF1}"/>
              </a:ext>
            </a:extLst>
          </p:cNvPr>
          <p:cNvPicPr>
            <a:picLocks noChangeAspect="1"/>
          </p:cNvPicPr>
          <p:nvPr userDrawn="1"/>
        </p:nvPicPr>
        <p:blipFill>
          <a:blip r:embed="rId14"/>
          <a:stretch>
            <a:fillRect/>
          </a:stretch>
        </p:blipFill>
        <p:spPr>
          <a:xfrm>
            <a:off x="173064" y="6291262"/>
            <a:ext cx="342900" cy="495300"/>
          </a:xfrm>
          <a:prstGeom prst="rect">
            <a:avLst/>
          </a:prstGeom>
        </p:spPr>
      </p:pic>
    </p:spTree>
    <p:extLst>
      <p:ext uri="{BB962C8B-B14F-4D97-AF65-F5344CB8AC3E}">
        <p14:creationId xmlns:p14="http://schemas.microsoft.com/office/powerpoint/2010/main" val="17168745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rgbClr val="C00000"/>
          </a:solidFill>
          <a:latin typeface="Trebuchet MS" panose="020B0603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Trebuchet MS" panose="020B0603020202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Trebuchet MS" panose="020B0603020202020204"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rebuchet MS" panose="020B0603020202020204"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rebuchet MS" panose="020B0603020202020204"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rebuchet MS" panose="020B0603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comments" Target="../comments/comment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hyperlink" Target="mailto:vsm2@Illinois.edu" TargetMode="External"/><Relationship Id="rId2" Type="http://schemas.openxmlformats.org/officeDocument/2006/relationships/hyperlink" Target="https://arxiv.org/abs/2101.07897"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tiff"/></Relationships>
</file>

<file path=ppt/slides/_rels/slide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4.sv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3D2886-C8B4-E542-AB40-D733B957F0B5}"/>
              </a:ext>
            </a:extLst>
          </p:cNvPr>
          <p:cNvSpPr>
            <a:spLocks noGrp="1"/>
          </p:cNvSpPr>
          <p:nvPr>
            <p:ph type="ctrTitle"/>
          </p:nvPr>
        </p:nvSpPr>
        <p:spPr/>
        <p:txBody>
          <a:bodyPr>
            <a:noAutofit/>
          </a:bodyPr>
          <a:lstStyle/>
          <a:p>
            <a:r>
              <a:rPr lang="en-US" sz="4800" b="1"/>
              <a:t>Safer Illinois and </a:t>
            </a:r>
            <a:r>
              <a:rPr lang="en-US" sz="4800" b="1" err="1"/>
              <a:t>RokWall</a:t>
            </a:r>
            <a:r>
              <a:rPr lang="en-US" sz="4800" b="1"/>
              <a:t>: Privacy Preserving University Health Apps for COVID-19</a:t>
            </a:r>
            <a:endParaRPr lang="en-US" sz="4800"/>
          </a:p>
        </p:txBody>
      </p:sp>
      <p:sp>
        <p:nvSpPr>
          <p:cNvPr id="3" name="Subtitle 2">
            <a:extLst>
              <a:ext uri="{FF2B5EF4-FFF2-40B4-BE49-F238E27FC236}">
                <a16:creationId xmlns:a16="http://schemas.microsoft.com/office/drawing/2014/main" id="{6F83FC5A-8E33-7E45-BB31-9DECCED6EC79}"/>
              </a:ext>
            </a:extLst>
          </p:cNvPr>
          <p:cNvSpPr>
            <a:spLocks noGrp="1"/>
          </p:cNvSpPr>
          <p:nvPr>
            <p:ph type="subTitle" idx="1"/>
          </p:nvPr>
        </p:nvSpPr>
        <p:spPr/>
        <p:txBody>
          <a:bodyPr>
            <a:normAutofit lnSpcReduction="10000"/>
          </a:bodyPr>
          <a:lstStyle/>
          <a:p>
            <a:r>
              <a:rPr lang="en-US" b="1" dirty="0"/>
              <a:t>Vikram Sharma Mailthody</a:t>
            </a:r>
            <a:r>
              <a:rPr lang="en-US" dirty="0"/>
              <a:t>, James Wei, Nicholas Chen, Mohammad </a:t>
            </a:r>
            <a:r>
              <a:rPr lang="en-US" dirty="0" err="1"/>
              <a:t>Behnia</a:t>
            </a:r>
            <a:r>
              <a:rPr lang="en-US" dirty="0"/>
              <a:t>, </a:t>
            </a:r>
            <a:r>
              <a:rPr lang="en-US" dirty="0" err="1"/>
              <a:t>Ruihao</a:t>
            </a:r>
            <a:r>
              <a:rPr lang="en-US" dirty="0"/>
              <a:t> Yao, </a:t>
            </a:r>
            <a:r>
              <a:rPr lang="en-US" dirty="0" err="1"/>
              <a:t>Qihao</a:t>
            </a:r>
            <a:r>
              <a:rPr lang="en-US" dirty="0"/>
              <a:t> Wang, </a:t>
            </a:r>
            <a:r>
              <a:rPr lang="en-US" dirty="0" err="1"/>
              <a:t>Vedant</a:t>
            </a:r>
            <a:r>
              <a:rPr lang="en-US" dirty="0"/>
              <a:t> Agrawal, </a:t>
            </a:r>
            <a:r>
              <a:rPr lang="en-US" dirty="0" err="1"/>
              <a:t>Churan</a:t>
            </a:r>
            <a:r>
              <a:rPr lang="en-US" dirty="0"/>
              <a:t> He, </a:t>
            </a:r>
            <a:r>
              <a:rPr lang="en-US" dirty="0" err="1"/>
              <a:t>Lijian</a:t>
            </a:r>
            <a:r>
              <a:rPr lang="en-US" dirty="0"/>
              <a:t> Wang, </a:t>
            </a:r>
            <a:r>
              <a:rPr lang="en-US" dirty="0" err="1"/>
              <a:t>Leihao</a:t>
            </a:r>
            <a:r>
              <a:rPr lang="en-US" dirty="0"/>
              <a:t> Chen, Amit Agarwal, Edward Richter, Wen-Mei </a:t>
            </a:r>
            <a:r>
              <a:rPr lang="en-US" dirty="0" err="1"/>
              <a:t>Hwu</a:t>
            </a:r>
            <a:r>
              <a:rPr lang="en-US" dirty="0"/>
              <a:t>, Christopher W. Fletcher, </a:t>
            </a:r>
            <a:r>
              <a:rPr lang="en-US" dirty="0" err="1"/>
              <a:t>Jinjun</a:t>
            </a:r>
            <a:r>
              <a:rPr lang="en-US" dirty="0"/>
              <a:t> </a:t>
            </a:r>
            <a:r>
              <a:rPr lang="en-US" dirty="0" err="1"/>
              <a:t>Xiong</a:t>
            </a:r>
            <a:r>
              <a:rPr lang="en-US" dirty="0"/>
              <a:t>, Andrew Miller, Sanjay Patel</a:t>
            </a:r>
          </a:p>
        </p:txBody>
      </p:sp>
      <p:pic>
        <p:nvPicPr>
          <p:cNvPr id="5122" name="Picture 2" descr="Center for Cognitive Computing Systems Research">
            <a:extLst>
              <a:ext uri="{FF2B5EF4-FFF2-40B4-BE49-F238E27FC236}">
                <a16:creationId xmlns:a16="http://schemas.microsoft.com/office/drawing/2014/main" id="{087678AB-C592-3445-9125-941E3796D9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1801" y="6260135"/>
            <a:ext cx="1614488" cy="597865"/>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Image result for ncsa logo">
            <a:extLst>
              <a:ext uri="{FF2B5EF4-FFF2-40B4-BE49-F238E27FC236}">
                <a16:creationId xmlns:a16="http://schemas.microsoft.com/office/drawing/2014/main" id="{F0963CF5-BACD-3C40-A584-7AEC579CB93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08041" y="6331575"/>
            <a:ext cx="2509794" cy="4692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1755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99FB9-7810-3D42-A2B4-73ED4E4B37DB}"/>
              </a:ext>
            </a:extLst>
          </p:cNvPr>
          <p:cNvSpPr>
            <a:spLocks noGrp="1"/>
          </p:cNvSpPr>
          <p:nvPr>
            <p:ph type="title"/>
          </p:nvPr>
        </p:nvSpPr>
        <p:spPr/>
        <p:txBody>
          <a:bodyPr/>
          <a:lstStyle/>
          <a:p>
            <a:r>
              <a:rPr lang="en-US"/>
              <a:t>Safer Illinois Statistics</a:t>
            </a:r>
          </a:p>
        </p:txBody>
      </p:sp>
      <p:sp>
        <p:nvSpPr>
          <p:cNvPr id="3" name="Content Placeholder 2">
            <a:extLst>
              <a:ext uri="{FF2B5EF4-FFF2-40B4-BE49-F238E27FC236}">
                <a16:creationId xmlns:a16="http://schemas.microsoft.com/office/drawing/2014/main" id="{1131CF7F-B7BD-BD4A-A1A7-C305B5D60A09}"/>
              </a:ext>
            </a:extLst>
          </p:cNvPr>
          <p:cNvSpPr>
            <a:spLocks noGrp="1"/>
          </p:cNvSpPr>
          <p:nvPr>
            <p:ph idx="1"/>
          </p:nvPr>
        </p:nvSpPr>
        <p:spPr>
          <a:xfrm>
            <a:off x="519829" y="1484334"/>
            <a:ext cx="11075709" cy="4692629"/>
          </a:xfrm>
        </p:spPr>
        <p:txBody>
          <a:bodyPr vert="horz" lIns="91440" tIns="45720" rIns="91440" bIns="45720" rtlCol="0" anchor="t">
            <a:normAutofit/>
          </a:bodyPr>
          <a:lstStyle/>
          <a:p>
            <a:pPr lvl="1"/>
            <a:r>
              <a:rPr lang="en-US" sz="3200">
                <a:latin typeface="Trebuchet MS"/>
              </a:rPr>
              <a:t>82.5 % of the total university population have used Safer Illinois at least once in Fall 2020 </a:t>
            </a:r>
            <a:endParaRPr lang="en-US" sz="3200"/>
          </a:p>
          <a:p>
            <a:pPr marL="457200" lvl="1" indent="0">
              <a:buNone/>
            </a:pPr>
            <a:endParaRPr lang="en-US" sz="3200"/>
          </a:p>
          <a:p>
            <a:pPr lvl="1"/>
            <a:r>
              <a:rPr lang="en-US" sz="3200">
                <a:latin typeface="Trebuchet MS"/>
              </a:rPr>
              <a:t>From 11/30/2020 to 12/15/2020, we recorded 53% of those users voluntarily enabling exposure notification </a:t>
            </a:r>
          </a:p>
          <a:p>
            <a:pPr lvl="2"/>
            <a:r>
              <a:rPr lang="en-US" sz="2800">
                <a:latin typeface="Trebuchet MS"/>
              </a:rPr>
              <a:t>Strict underestimate – we check for exposure notification usage only when the user takes COVID-19 test. </a:t>
            </a:r>
            <a:endParaRPr lang="en-US" sz="2800"/>
          </a:p>
          <a:p>
            <a:pPr lvl="3"/>
            <a:r>
              <a:rPr lang="en-US" sz="2600">
                <a:latin typeface="Trebuchet MS"/>
              </a:rPr>
              <a:t>Not all users keep the exposure notification on all the time </a:t>
            </a:r>
            <a:endParaRPr lang="en-US" sz="2600"/>
          </a:p>
          <a:p>
            <a:pPr lvl="3"/>
            <a:r>
              <a:rPr lang="en-US" sz="2600"/>
              <a:t>Battery consumption issue. </a:t>
            </a:r>
          </a:p>
        </p:txBody>
      </p:sp>
    </p:spTree>
    <p:extLst>
      <p:ext uri="{BB962C8B-B14F-4D97-AF65-F5344CB8AC3E}">
        <p14:creationId xmlns:p14="http://schemas.microsoft.com/office/powerpoint/2010/main" val="409625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883EC-C01D-477D-B393-F44DF272E960}"/>
              </a:ext>
            </a:extLst>
          </p:cNvPr>
          <p:cNvSpPr>
            <a:spLocks noGrp="1"/>
          </p:cNvSpPr>
          <p:nvPr>
            <p:ph type="title"/>
          </p:nvPr>
        </p:nvSpPr>
        <p:spPr/>
        <p:txBody>
          <a:bodyPr>
            <a:normAutofit/>
          </a:bodyPr>
          <a:lstStyle/>
          <a:p>
            <a:r>
              <a:rPr lang="en-US">
                <a:latin typeface="Trebuchet MS"/>
              </a:rPr>
              <a:t>Safer Illinois Summary</a:t>
            </a:r>
          </a:p>
        </p:txBody>
      </p:sp>
      <p:sp>
        <p:nvSpPr>
          <p:cNvPr id="3" name="Content Placeholder 2">
            <a:extLst>
              <a:ext uri="{FF2B5EF4-FFF2-40B4-BE49-F238E27FC236}">
                <a16:creationId xmlns:a16="http://schemas.microsoft.com/office/drawing/2014/main" id="{943F88CF-3347-458D-9BA6-7EBD5FCD5F91}"/>
              </a:ext>
            </a:extLst>
          </p:cNvPr>
          <p:cNvSpPr>
            <a:spLocks noGrp="1"/>
          </p:cNvSpPr>
          <p:nvPr>
            <p:ph idx="1"/>
          </p:nvPr>
        </p:nvSpPr>
        <p:spPr/>
        <p:txBody>
          <a:bodyPr vert="horz" lIns="91440" tIns="45720" rIns="91440" bIns="45720" rtlCol="0" anchor="t">
            <a:normAutofit fontScale="92500" lnSpcReduction="10000"/>
          </a:bodyPr>
          <a:lstStyle/>
          <a:p>
            <a:pPr marL="457200" lvl="1" indent="-457200"/>
            <a:r>
              <a:rPr lang="en-US" sz="2800">
                <a:solidFill>
                  <a:srgbClr val="00B050"/>
                </a:solidFill>
                <a:latin typeface="Trebuchet MS"/>
              </a:rPr>
              <a:t>We have a scalable, privacy-preserving system that is production ready!</a:t>
            </a:r>
          </a:p>
          <a:p>
            <a:pPr marL="457200" lvl="1" indent="-457200"/>
            <a:r>
              <a:rPr lang="en-US" sz="2800">
                <a:solidFill>
                  <a:srgbClr val="00B050"/>
                </a:solidFill>
                <a:latin typeface="Trebuchet MS"/>
              </a:rPr>
              <a:t>Deployed in UIUC and variants in many other communities (CUHD community, </a:t>
            </a:r>
            <a:r>
              <a:rPr lang="en-US" sz="2800" err="1">
                <a:solidFill>
                  <a:srgbClr val="00B050"/>
                </a:solidFill>
                <a:latin typeface="Trebuchet MS"/>
              </a:rPr>
              <a:t>UWisconsin</a:t>
            </a:r>
            <a:r>
              <a:rPr lang="en-US" sz="2800">
                <a:solidFill>
                  <a:srgbClr val="00B050"/>
                </a:solidFill>
                <a:latin typeface="Trebuchet MS"/>
              </a:rPr>
              <a:t>, many more). </a:t>
            </a:r>
            <a:endParaRPr lang="en-US" sz="2800">
              <a:solidFill>
                <a:srgbClr val="00B050"/>
              </a:solidFill>
            </a:endParaRPr>
          </a:p>
          <a:p>
            <a:pPr marL="0" lvl="1" indent="0">
              <a:buNone/>
            </a:pPr>
            <a:endParaRPr lang="en-US" sz="2800">
              <a:latin typeface="Trebuchet MS"/>
            </a:endParaRPr>
          </a:p>
          <a:p>
            <a:pPr marL="457200" lvl="1" indent="-457200"/>
            <a:r>
              <a:rPr lang="en-US" sz="2800">
                <a:solidFill>
                  <a:srgbClr val="FF0000"/>
                </a:solidFill>
                <a:latin typeface="Trebuchet MS"/>
              </a:rPr>
              <a:t>Decentralized exposure notification system and health status cards assume each user has access to mobile device </a:t>
            </a:r>
            <a:endParaRPr lang="en-US" sz="2800">
              <a:solidFill>
                <a:srgbClr val="FF0000"/>
              </a:solidFill>
            </a:endParaRPr>
          </a:p>
          <a:p>
            <a:pPr marL="457200" lvl="1" indent="-457200"/>
            <a:r>
              <a:rPr lang="en-US" sz="2800">
                <a:solidFill>
                  <a:srgbClr val="FF0000"/>
                </a:solidFill>
                <a:latin typeface="Trebuchet MS"/>
              </a:rPr>
              <a:t>Limited analysis</a:t>
            </a:r>
            <a:endParaRPr lang="en-US" sz="2400"/>
          </a:p>
          <a:p>
            <a:pPr marL="0" lvl="1" indent="0">
              <a:buNone/>
            </a:pPr>
            <a:endParaRPr lang="en-US" sz="2800"/>
          </a:p>
          <a:p>
            <a:pPr marL="457200" lvl="1" indent="-457200"/>
            <a:r>
              <a:rPr lang="en-US" sz="2800">
                <a:latin typeface="Trebuchet MS"/>
              </a:rPr>
              <a:t>In practice:</a:t>
            </a:r>
          </a:p>
          <a:p>
            <a:pPr lvl="2"/>
            <a:r>
              <a:rPr lang="en-US">
                <a:latin typeface="Trebuchet MS"/>
              </a:rPr>
              <a:t>Not everyone has access to a mobile device (&lt;K-12, damaged or forgotten)</a:t>
            </a:r>
          </a:p>
          <a:p>
            <a:pPr lvl="2"/>
            <a:r>
              <a:rPr lang="en-US">
                <a:latin typeface="Trebuchet MS"/>
              </a:rPr>
              <a:t>Compatibility issues </a:t>
            </a:r>
          </a:p>
          <a:p>
            <a:pPr lvl="2"/>
            <a:r>
              <a:rPr lang="en-US">
                <a:latin typeface="Trebuchet MS"/>
              </a:rPr>
              <a:t>Mobile upgrades – Stored RPIs requires to be transferred securely </a:t>
            </a:r>
            <a:endParaRPr lang="en-US"/>
          </a:p>
          <a:p>
            <a:pPr lvl="2"/>
            <a:r>
              <a:rPr lang="en-US">
                <a:latin typeface="Trebuchet MS"/>
              </a:rPr>
              <a:t>Need for centralized analytics – COVID heat map, super-spreader events</a:t>
            </a:r>
          </a:p>
          <a:p>
            <a:pPr lvl="2"/>
            <a:endParaRPr lang="en-US" sz="2400"/>
          </a:p>
        </p:txBody>
      </p:sp>
    </p:spTree>
    <p:extLst>
      <p:ext uri="{BB962C8B-B14F-4D97-AF65-F5344CB8AC3E}">
        <p14:creationId xmlns:p14="http://schemas.microsoft.com/office/powerpoint/2010/main" val="685452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26C06B-837F-4345-A9B0-EEB96FD0D110}"/>
              </a:ext>
            </a:extLst>
          </p:cNvPr>
          <p:cNvSpPr>
            <a:spLocks noGrp="1"/>
          </p:cNvSpPr>
          <p:nvPr>
            <p:ph type="title"/>
          </p:nvPr>
        </p:nvSpPr>
        <p:spPr/>
        <p:txBody>
          <a:bodyPr/>
          <a:lstStyle/>
          <a:p>
            <a:r>
              <a:rPr lang="en-US" err="1"/>
              <a:t>RokWall</a:t>
            </a:r>
            <a:endParaRPr lang="en-US"/>
          </a:p>
        </p:txBody>
      </p:sp>
      <p:sp>
        <p:nvSpPr>
          <p:cNvPr id="5" name="Text Placeholder 4">
            <a:extLst>
              <a:ext uri="{FF2B5EF4-FFF2-40B4-BE49-F238E27FC236}">
                <a16:creationId xmlns:a16="http://schemas.microsoft.com/office/drawing/2014/main" id="{F202947D-23B9-4F49-99F4-0FF751138161}"/>
              </a:ext>
            </a:extLst>
          </p:cNvPr>
          <p:cNvSpPr>
            <a:spLocks noGrp="1"/>
          </p:cNvSpPr>
          <p:nvPr>
            <p:ph type="body" idx="1"/>
          </p:nvPr>
        </p:nvSpPr>
        <p:spPr>
          <a:xfrm>
            <a:off x="831849" y="4571534"/>
            <a:ext cx="8397875" cy="1518116"/>
          </a:xfrm>
        </p:spPr>
        <p:txBody>
          <a:bodyPr vert="horz" lIns="91440" tIns="45720" rIns="91440" bIns="45720" rtlCol="0" anchor="t">
            <a:normAutofit/>
          </a:bodyPr>
          <a:lstStyle/>
          <a:p>
            <a:r>
              <a:rPr lang="en-US">
                <a:latin typeface="Trebuchet MS"/>
              </a:rPr>
              <a:t>Secure privacy-preserving centralized computing using Trusted Execution Environments</a:t>
            </a:r>
          </a:p>
        </p:txBody>
      </p:sp>
    </p:spTree>
    <p:extLst>
      <p:ext uri="{BB962C8B-B14F-4D97-AF65-F5344CB8AC3E}">
        <p14:creationId xmlns:p14="http://schemas.microsoft.com/office/powerpoint/2010/main" val="540526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Rounded Corners 14">
            <a:extLst>
              <a:ext uri="{FF2B5EF4-FFF2-40B4-BE49-F238E27FC236}">
                <a16:creationId xmlns:a16="http://schemas.microsoft.com/office/drawing/2014/main" id="{27D56A58-B329-441A-A36D-671B0DB18D97}"/>
              </a:ext>
            </a:extLst>
          </p:cNvPr>
          <p:cNvSpPr/>
          <p:nvPr/>
        </p:nvSpPr>
        <p:spPr>
          <a:xfrm>
            <a:off x="6239022" y="1969478"/>
            <a:ext cx="1283777" cy="2910658"/>
          </a:xfrm>
          <a:prstGeom prst="roundRect">
            <a:avLst>
              <a:gd name="adj" fmla="val 461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ectangle: Rounded Corners 16">
            <a:extLst>
              <a:ext uri="{FF2B5EF4-FFF2-40B4-BE49-F238E27FC236}">
                <a16:creationId xmlns:a16="http://schemas.microsoft.com/office/drawing/2014/main" id="{00B1CBC0-B347-4956-A341-67E5C5132C4A}"/>
              </a:ext>
            </a:extLst>
          </p:cNvPr>
          <p:cNvSpPr/>
          <p:nvPr/>
        </p:nvSpPr>
        <p:spPr>
          <a:xfrm>
            <a:off x="4091093" y="1825496"/>
            <a:ext cx="3887889" cy="3643971"/>
          </a:xfrm>
          <a:prstGeom prst="roundRect">
            <a:avLst>
              <a:gd name="adj" fmla="val 3572"/>
            </a:avLst>
          </a:prstGeom>
          <a:noFill/>
          <a:ln w="38100">
            <a:solidFill>
              <a:srgbClr val="8FB376"/>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87883EC-C01D-477D-B393-F44DF272E960}"/>
              </a:ext>
            </a:extLst>
          </p:cNvPr>
          <p:cNvSpPr>
            <a:spLocks noGrp="1"/>
          </p:cNvSpPr>
          <p:nvPr>
            <p:ph type="title"/>
          </p:nvPr>
        </p:nvSpPr>
        <p:spPr/>
        <p:txBody>
          <a:bodyPr/>
          <a:lstStyle/>
          <a:p>
            <a:r>
              <a:rPr lang="en-US" err="1"/>
              <a:t>RokWall</a:t>
            </a:r>
            <a:r>
              <a:rPr lang="en-US"/>
              <a:t> Strawman Design</a:t>
            </a:r>
          </a:p>
        </p:txBody>
      </p:sp>
      <p:pic>
        <p:nvPicPr>
          <p:cNvPr id="4" name="Picture 4" descr="Responsive Website Designers Hertfordshire - Mobile Friendly Web ...">
            <a:extLst>
              <a:ext uri="{FF2B5EF4-FFF2-40B4-BE49-F238E27FC236}">
                <a16:creationId xmlns:a16="http://schemas.microsoft.com/office/drawing/2014/main" id="{6A80A3DB-FB4D-441B-8DAB-095A4A8D25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3136" y="2756172"/>
            <a:ext cx="2490167" cy="1594001"/>
          </a:xfrm>
          <a:prstGeom prst="rect">
            <a:avLst/>
          </a:prstGeom>
          <a:noFill/>
          <a:extLst>
            <a:ext uri="{909E8E84-426E-40DD-AFC4-6F175D3DCCD1}">
              <a14:hiddenFill xmlns:a14="http://schemas.microsoft.com/office/drawing/2010/main">
                <a:solidFill>
                  <a:srgbClr val="FFFFFF"/>
                </a:solidFill>
              </a14:hiddenFill>
            </a:ext>
          </a:extLst>
        </p:spPr>
      </p:pic>
      <p:sp>
        <p:nvSpPr>
          <p:cNvPr id="39" name="Rectangle: Rounded Corners 38">
            <a:extLst>
              <a:ext uri="{FF2B5EF4-FFF2-40B4-BE49-F238E27FC236}">
                <a16:creationId xmlns:a16="http://schemas.microsoft.com/office/drawing/2014/main" id="{063D6A35-D27D-4339-BE6A-CCA567A77962}"/>
              </a:ext>
            </a:extLst>
          </p:cNvPr>
          <p:cNvSpPr/>
          <p:nvPr/>
        </p:nvSpPr>
        <p:spPr>
          <a:xfrm>
            <a:off x="6311054" y="2075842"/>
            <a:ext cx="1147011" cy="751973"/>
          </a:xfrm>
          <a:prstGeom prst="roundRect">
            <a:avLst>
              <a:gd name="adj" fmla="val 6468"/>
            </a:avLst>
          </a:prstGeom>
          <a:solidFill>
            <a:schemeClr val="accent4">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C00000"/>
                </a:solidFill>
                <a:effectLst/>
                <a:uLnTx/>
                <a:uFillTx/>
                <a:latin typeface="Trebuchet MS" panose="020B0603020202020204" pitchFamily="34" charset="0"/>
                <a:ea typeface="+mn-ea"/>
                <a:cs typeface="+mn-cs"/>
              </a:rPr>
              <a:t>Building Block Functions</a:t>
            </a:r>
          </a:p>
        </p:txBody>
      </p:sp>
      <p:sp>
        <p:nvSpPr>
          <p:cNvPr id="43" name="Rectangle: Rounded Corners 42">
            <a:extLst>
              <a:ext uri="{FF2B5EF4-FFF2-40B4-BE49-F238E27FC236}">
                <a16:creationId xmlns:a16="http://schemas.microsoft.com/office/drawing/2014/main" id="{E0CB0CE1-AFF3-4B6A-82B2-20E09784B288}"/>
              </a:ext>
            </a:extLst>
          </p:cNvPr>
          <p:cNvSpPr/>
          <p:nvPr/>
        </p:nvSpPr>
        <p:spPr>
          <a:xfrm>
            <a:off x="8966889" y="2066669"/>
            <a:ext cx="1147011" cy="751973"/>
          </a:xfrm>
          <a:prstGeom prst="roundRect">
            <a:avLst>
              <a:gd name="adj" fmla="val 4667"/>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Trebuchet MS" panose="020B0603020202020204" pitchFamily="34" charset="0"/>
                <a:ea typeface="+mn-ea"/>
                <a:cs typeface="+mn-cs"/>
              </a:rPr>
              <a:t>3</a:t>
            </a:r>
            <a:r>
              <a:rPr kumimoji="0" lang="en-US" sz="1600" b="0" i="0" u="none" strike="noStrike" kern="1200" cap="none" spc="0" normalizeH="0" baseline="30000" noProof="0">
                <a:ln>
                  <a:noFill/>
                </a:ln>
                <a:solidFill>
                  <a:prstClr val="white"/>
                </a:solidFill>
                <a:effectLst/>
                <a:uLnTx/>
                <a:uFillTx/>
                <a:latin typeface="Trebuchet MS" panose="020B0603020202020204" pitchFamily="34" charset="0"/>
                <a:ea typeface="+mn-ea"/>
                <a:cs typeface="+mn-cs"/>
              </a:rPr>
              <a:t>rd</a:t>
            </a:r>
            <a:r>
              <a:rPr kumimoji="0" lang="en-US" sz="1600" b="0" i="0" u="none" strike="noStrike" kern="1200" cap="none" spc="0" normalizeH="0" baseline="0" noProof="0">
                <a:ln>
                  <a:noFill/>
                </a:ln>
                <a:solidFill>
                  <a:prstClr val="white"/>
                </a:solidFill>
                <a:effectLst/>
                <a:uLnTx/>
                <a:uFillTx/>
                <a:latin typeface="Trebuchet MS" panose="020B0603020202020204" pitchFamily="34" charset="0"/>
                <a:ea typeface="+mn-ea"/>
                <a:cs typeface="+mn-cs"/>
              </a:rPr>
              <a:t> Party Service</a:t>
            </a:r>
          </a:p>
        </p:txBody>
      </p:sp>
      <p:sp>
        <p:nvSpPr>
          <p:cNvPr id="44" name="Rectangle: Rounded Corners 43">
            <a:extLst>
              <a:ext uri="{FF2B5EF4-FFF2-40B4-BE49-F238E27FC236}">
                <a16:creationId xmlns:a16="http://schemas.microsoft.com/office/drawing/2014/main" id="{BBF352A5-19A6-45C6-894A-CCC34A68B711}"/>
              </a:ext>
            </a:extLst>
          </p:cNvPr>
          <p:cNvSpPr/>
          <p:nvPr/>
        </p:nvSpPr>
        <p:spPr>
          <a:xfrm>
            <a:off x="8966889" y="3015136"/>
            <a:ext cx="1147011" cy="751973"/>
          </a:xfrm>
          <a:prstGeom prst="roundRect">
            <a:avLst>
              <a:gd name="adj" fmla="val 4667"/>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Trebuchet MS" panose="020B0603020202020204" pitchFamily="34" charset="0"/>
                <a:ea typeface="+mn-ea"/>
                <a:cs typeface="+mn-cs"/>
              </a:rPr>
              <a:t>3</a:t>
            </a:r>
            <a:r>
              <a:rPr kumimoji="0" lang="en-US" sz="1600" b="0" i="0" u="none" strike="noStrike" kern="1200" cap="none" spc="0" normalizeH="0" baseline="30000" noProof="0">
                <a:ln>
                  <a:noFill/>
                </a:ln>
                <a:solidFill>
                  <a:prstClr val="white"/>
                </a:solidFill>
                <a:effectLst/>
                <a:uLnTx/>
                <a:uFillTx/>
                <a:latin typeface="Trebuchet MS" panose="020B0603020202020204" pitchFamily="34" charset="0"/>
                <a:ea typeface="+mn-ea"/>
                <a:cs typeface="+mn-cs"/>
              </a:rPr>
              <a:t>rd</a:t>
            </a:r>
            <a:r>
              <a:rPr kumimoji="0" lang="en-US" sz="1600" b="0" i="0" u="none" strike="noStrike" kern="1200" cap="none" spc="0" normalizeH="0" baseline="0" noProof="0">
                <a:ln>
                  <a:noFill/>
                </a:ln>
                <a:solidFill>
                  <a:prstClr val="white"/>
                </a:solidFill>
                <a:effectLst/>
                <a:uLnTx/>
                <a:uFillTx/>
                <a:latin typeface="Trebuchet MS" panose="020B0603020202020204" pitchFamily="34" charset="0"/>
                <a:ea typeface="+mn-ea"/>
                <a:cs typeface="+mn-cs"/>
              </a:rPr>
              <a:t> Party Service</a:t>
            </a:r>
          </a:p>
        </p:txBody>
      </p:sp>
      <p:sp>
        <p:nvSpPr>
          <p:cNvPr id="45" name="Rectangle: Rounded Corners 44">
            <a:extLst>
              <a:ext uri="{FF2B5EF4-FFF2-40B4-BE49-F238E27FC236}">
                <a16:creationId xmlns:a16="http://schemas.microsoft.com/office/drawing/2014/main" id="{0B3E8DBC-084A-4B68-AAC4-02EDFB3E0FF2}"/>
              </a:ext>
            </a:extLst>
          </p:cNvPr>
          <p:cNvSpPr/>
          <p:nvPr/>
        </p:nvSpPr>
        <p:spPr>
          <a:xfrm>
            <a:off x="8966888" y="4052538"/>
            <a:ext cx="1147011" cy="751973"/>
          </a:xfrm>
          <a:prstGeom prst="roundRect">
            <a:avLst>
              <a:gd name="adj" fmla="val 4667"/>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Trebuchet MS" panose="020B0603020202020204" pitchFamily="34" charset="0"/>
                <a:ea typeface="+mn-ea"/>
                <a:cs typeface="+mn-cs"/>
              </a:rPr>
              <a:t>3</a:t>
            </a:r>
            <a:r>
              <a:rPr kumimoji="0" lang="en-US" sz="1600" b="0" i="0" u="none" strike="noStrike" kern="1200" cap="none" spc="0" normalizeH="0" baseline="30000" noProof="0">
                <a:ln>
                  <a:noFill/>
                </a:ln>
                <a:solidFill>
                  <a:prstClr val="white"/>
                </a:solidFill>
                <a:effectLst/>
                <a:uLnTx/>
                <a:uFillTx/>
                <a:latin typeface="Trebuchet MS" panose="020B0603020202020204" pitchFamily="34" charset="0"/>
                <a:ea typeface="+mn-ea"/>
                <a:cs typeface="+mn-cs"/>
              </a:rPr>
              <a:t>rd</a:t>
            </a:r>
            <a:r>
              <a:rPr kumimoji="0" lang="en-US" sz="1600" b="0" i="0" u="none" strike="noStrike" kern="1200" cap="none" spc="0" normalizeH="0" baseline="0" noProof="0">
                <a:ln>
                  <a:noFill/>
                </a:ln>
                <a:solidFill>
                  <a:prstClr val="white"/>
                </a:solidFill>
                <a:effectLst/>
                <a:uLnTx/>
                <a:uFillTx/>
                <a:latin typeface="Trebuchet MS" panose="020B0603020202020204" pitchFamily="34" charset="0"/>
                <a:ea typeface="+mn-ea"/>
                <a:cs typeface="+mn-cs"/>
              </a:rPr>
              <a:t> Party Service</a:t>
            </a:r>
          </a:p>
        </p:txBody>
      </p:sp>
      <p:pic>
        <p:nvPicPr>
          <p:cNvPr id="1042" name="Picture 18" descr="Verimatrix Offers Fully Integrated Encryption, Key - Cyber Security Icon Png Green Clipart (789x591), Png Download">
            <a:extLst>
              <a:ext uri="{FF2B5EF4-FFF2-40B4-BE49-F238E27FC236}">
                <a16:creationId xmlns:a16="http://schemas.microsoft.com/office/drawing/2014/main" id="{150B4C3E-EE9D-40D5-886E-993CA3D3E371}"/>
              </a:ext>
            </a:extLst>
          </p:cNvPr>
          <p:cNvPicPr>
            <a:picLocks noChangeAspect="1" noChangeArrowheads="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079466" y="4812160"/>
            <a:ext cx="1245147" cy="932676"/>
          </a:xfrm>
          <a:prstGeom prst="rect">
            <a:avLst/>
          </a:prstGeom>
          <a:noFill/>
          <a:extLst>
            <a:ext uri="{909E8E84-426E-40DD-AFC4-6F175D3DCCD1}">
              <a14:hiddenFill xmlns:a14="http://schemas.microsoft.com/office/drawing/2010/main">
                <a:solidFill>
                  <a:srgbClr val="FFFFFF"/>
                </a:solidFill>
              </a14:hiddenFill>
            </a:ext>
          </a:extLst>
        </p:spPr>
      </p:pic>
      <p:sp>
        <p:nvSpPr>
          <p:cNvPr id="51" name="Rectangle: Rounded Corners 50">
            <a:extLst>
              <a:ext uri="{FF2B5EF4-FFF2-40B4-BE49-F238E27FC236}">
                <a16:creationId xmlns:a16="http://schemas.microsoft.com/office/drawing/2014/main" id="{4879DADF-EB82-4376-BFFD-6E7470038485}"/>
              </a:ext>
            </a:extLst>
          </p:cNvPr>
          <p:cNvSpPr/>
          <p:nvPr/>
        </p:nvSpPr>
        <p:spPr>
          <a:xfrm>
            <a:off x="6311053" y="2943989"/>
            <a:ext cx="1147011" cy="751973"/>
          </a:xfrm>
          <a:prstGeom prst="roundRect">
            <a:avLst>
              <a:gd name="adj" fmla="val 6468"/>
            </a:avLst>
          </a:prstGeom>
          <a:solidFill>
            <a:srgbClr val="8FB37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prstClr val="white"/>
                </a:solidFill>
                <a:effectLst/>
                <a:uLnTx/>
                <a:uFillTx/>
                <a:latin typeface="Trebuchet MS" panose="020B0603020202020204" pitchFamily="34" charset="0"/>
                <a:ea typeface="+mn-ea"/>
                <a:cs typeface="+mn-cs"/>
              </a:rPr>
              <a:t>Building Block Functions</a:t>
            </a:r>
          </a:p>
        </p:txBody>
      </p:sp>
      <p:cxnSp>
        <p:nvCxnSpPr>
          <p:cNvPr id="16" name="Straight Connector 15">
            <a:extLst>
              <a:ext uri="{FF2B5EF4-FFF2-40B4-BE49-F238E27FC236}">
                <a16:creationId xmlns:a16="http://schemas.microsoft.com/office/drawing/2014/main" id="{F5EF945E-4A01-49F9-B0D3-4275D206F252}"/>
              </a:ext>
            </a:extLst>
          </p:cNvPr>
          <p:cNvCxnSpPr>
            <a:cxnSpLocks/>
          </p:cNvCxnSpPr>
          <p:nvPr/>
        </p:nvCxnSpPr>
        <p:spPr>
          <a:xfrm>
            <a:off x="6884558" y="3833975"/>
            <a:ext cx="0" cy="315994"/>
          </a:xfrm>
          <a:prstGeom prst="line">
            <a:avLst/>
          </a:prstGeom>
          <a:ln w="571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49A00BA-775D-4311-B937-B71C90046A97}"/>
              </a:ext>
            </a:extLst>
          </p:cNvPr>
          <p:cNvCxnSpPr/>
          <p:nvPr/>
        </p:nvCxnSpPr>
        <p:spPr>
          <a:xfrm>
            <a:off x="9540393" y="4866475"/>
            <a:ext cx="0" cy="416374"/>
          </a:xfrm>
          <a:prstGeom prst="line">
            <a:avLst/>
          </a:prstGeom>
          <a:ln w="57150">
            <a:solidFill>
              <a:schemeClr val="bg2">
                <a:lumMod val="90000"/>
              </a:schemeClr>
            </a:solidFill>
            <a:prstDash val="sysDot"/>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1AB0CB3-FBA1-4DFE-83EA-6FEFDEC9ED64}"/>
              </a:ext>
            </a:extLst>
          </p:cNvPr>
          <p:cNvSpPr txBox="1"/>
          <p:nvPr/>
        </p:nvSpPr>
        <p:spPr>
          <a:xfrm>
            <a:off x="5297521" y="5071456"/>
            <a:ext cx="1117471" cy="369332"/>
          </a:xfrm>
          <a:prstGeom prst="rect">
            <a:avLst/>
          </a:prstGeom>
          <a:noFill/>
        </p:spPr>
        <p:txBody>
          <a:bodyPr wrap="square"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8FB376"/>
                </a:solidFill>
                <a:effectLst/>
                <a:uLnTx/>
                <a:uFillTx/>
                <a:latin typeface="Trebuchet MS"/>
                <a:ea typeface="+mn-ea"/>
                <a:cs typeface="+mn-cs"/>
              </a:rPr>
              <a:t>RokWall</a:t>
            </a:r>
          </a:p>
        </p:txBody>
      </p:sp>
      <p:sp>
        <p:nvSpPr>
          <p:cNvPr id="20" name="Arrow: Left-Right 19">
            <a:extLst>
              <a:ext uri="{FF2B5EF4-FFF2-40B4-BE49-F238E27FC236}">
                <a16:creationId xmlns:a16="http://schemas.microsoft.com/office/drawing/2014/main" id="{6644B466-4DC6-46C7-A8EC-D4E6AE47C1C9}"/>
              </a:ext>
            </a:extLst>
          </p:cNvPr>
          <p:cNvSpPr/>
          <p:nvPr/>
        </p:nvSpPr>
        <p:spPr>
          <a:xfrm>
            <a:off x="8032169" y="2263163"/>
            <a:ext cx="934720" cy="358986"/>
          </a:xfrm>
          <a:prstGeom prst="leftRightArrow">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Arrow: Left-Right 58">
            <a:extLst>
              <a:ext uri="{FF2B5EF4-FFF2-40B4-BE49-F238E27FC236}">
                <a16:creationId xmlns:a16="http://schemas.microsoft.com/office/drawing/2014/main" id="{439DB266-40FF-42E0-81D6-920BAAB076A5}"/>
              </a:ext>
            </a:extLst>
          </p:cNvPr>
          <p:cNvSpPr/>
          <p:nvPr/>
        </p:nvSpPr>
        <p:spPr>
          <a:xfrm>
            <a:off x="8032169" y="3213559"/>
            <a:ext cx="934720" cy="358986"/>
          </a:xfrm>
          <a:prstGeom prst="leftRightArrow">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Arrow: Left-Right 59">
            <a:extLst>
              <a:ext uri="{FF2B5EF4-FFF2-40B4-BE49-F238E27FC236}">
                <a16:creationId xmlns:a16="http://schemas.microsoft.com/office/drawing/2014/main" id="{272A8C2C-9F87-41E2-A0C0-7773113DBEC8}"/>
              </a:ext>
            </a:extLst>
          </p:cNvPr>
          <p:cNvSpPr/>
          <p:nvPr/>
        </p:nvSpPr>
        <p:spPr>
          <a:xfrm>
            <a:off x="8024391" y="4270803"/>
            <a:ext cx="934720" cy="358986"/>
          </a:xfrm>
          <a:prstGeom prst="leftRightArrow">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Arrow: Left-Right 60">
            <a:extLst>
              <a:ext uri="{FF2B5EF4-FFF2-40B4-BE49-F238E27FC236}">
                <a16:creationId xmlns:a16="http://schemas.microsoft.com/office/drawing/2014/main" id="{D63DCACC-52C6-4689-958D-395A4FB21D0F}"/>
              </a:ext>
            </a:extLst>
          </p:cNvPr>
          <p:cNvSpPr/>
          <p:nvPr/>
        </p:nvSpPr>
        <p:spPr>
          <a:xfrm>
            <a:off x="2918590" y="3194186"/>
            <a:ext cx="934720" cy="358986"/>
          </a:xfrm>
          <a:prstGeom prst="leftRightArrow">
            <a:avLst/>
          </a:prstGeom>
          <a:solidFill>
            <a:srgbClr val="8FB37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7" name="Straight Arrow Connector 46">
            <a:extLst>
              <a:ext uri="{FF2B5EF4-FFF2-40B4-BE49-F238E27FC236}">
                <a16:creationId xmlns:a16="http://schemas.microsoft.com/office/drawing/2014/main" id="{2BBBF1CD-58A7-4648-B9DB-B3D37B934A3E}"/>
              </a:ext>
            </a:extLst>
          </p:cNvPr>
          <p:cNvCxnSpPr>
            <a:cxnSpLocks/>
          </p:cNvCxnSpPr>
          <p:nvPr/>
        </p:nvCxnSpPr>
        <p:spPr>
          <a:xfrm flipV="1">
            <a:off x="7069744" y="1317038"/>
            <a:ext cx="528320" cy="687310"/>
          </a:xfrm>
          <a:prstGeom prst="straightConnector1">
            <a:avLst/>
          </a:prstGeom>
          <a:ln w="38100">
            <a:solidFill>
              <a:schemeClr val="bg2">
                <a:lumMod val="9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979F3CAB-DAD5-4533-8430-B7724ECF91EA}"/>
              </a:ext>
            </a:extLst>
          </p:cNvPr>
          <p:cNvSpPr txBox="1"/>
          <p:nvPr/>
        </p:nvSpPr>
        <p:spPr>
          <a:xfrm>
            <a:off x="6898100" y="985386"/>
            <a:ext cx="357676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8FB376"/>
                </a:solidFill>
                <a:effectLst/>
                <a:uLnTx/>
                <a:uFillTx/>
                <a:latin typeface="Trebuchet MS" panose="020B0603020202020204" pitchFamily="34" charset="0"/>
                <a:ea typeface="+mn-ea"/>
                <a:cs typeface="+mn-cs"/>
              </a:rPr>
              <a:t>Open Sourced and Audited</a:t>
            </a:r>
          </a:p>
        </p:txBody>
      </p:sp>
      <p:sp>
        <p:nvSpPr>
          <p:cNvPr id="66" name="TextBox 65">
            <a:extLst>
              <a:ext uri="{FF2B5EF4-FFF2-40B4-BE49-F238E27FC236}">
                <a16:creationId xmlns:a16="http://schemas.microsoft.com/office/drawing/2014/main" id="{85995EF0-D66B-48F5-A6CE-D58FC1EB0A1E}"/>
              </a:ext>
            </a:extLst>
          </p:cNvPr>
          <p:cNvSpPr txBox="1"/>
          <p:nvPr/>
        </p:nvSpPr>
        <p:spPr>
          <a:xfrm>
            <a:off x="1195316" y="4216968"/>
            <a:ext cx="168132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ysClr val="windowText" lastClr="000000"/>
                </a:solidFill>
                <a:effectLst/>
                <a:uLnTx/>
                <a:uFillTx/>
                <a:latin typeface="Trebuchet MS" panose="020B0603020202020204" pitchFamily="34" charset="0"/>
                <a:ea typeface="+mn-ea"/>
                <a:cs typeface="+mn-cs"/>
              </a:rPr>
              <a:t>User Device</a:t>
            </a:r>
          </a:p>
        </p:txBody>
      </p:sp>
      <p:sp>
        <p:nvSpPr>
          <p:cNvPr id="30" name="Rectangle 29">
            <a:extLst>
              <a:ext uri="{FF2B5EF4-FFF2-40B4-BE49-F238E27FC236}">
                <a16:creationId xmlns:a16="http://schemas.microsoft.com/office/drawing/2014/main" id="{863444C9-16F4-4275-8875-8C030D97EC21}"/>
              </a:ext>
            </a:extLst>
          </p:cNvPr>
          <p:cNvSpPr/>
          <p:nvPr/>
        </p:nvSpPr>
        <p:spPr>
          <a:xfrm>
            <a:off x="4446200" y="5225103"/>
            <a:ext cx="596045" cy="60019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3" name="Picture 4" descr="Padlock clipart safe lock, Padlock safe lock Transparent FREE for ...">
            <a:extLst>
              <a:ext uri="{FF2B5EF4-FFF2-40B4-BE49-F238E27FC236}">
                <a16:creationId xmlns:a16="http://schemas.microsoft.com/office/drawing/2014/main" id="{07C9D68D-B0AA-425B-99A0-7D90DC929D87}"/>
              </a:ext>
            </a:extLst>
          </p:cNvPr>
          <p:cNvPicPr>
            <a:picLocks noChangeAspect="1" noChangeArrowheads="1"/>
          </p:cNvPicPr>
          <p:nvPr/>
        </p:nvPicPr>
        <p:blipFill>
          <a:blip r:embed="rId5">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4419363" y="5090323"/>
            <a:ext cx="652505" cy="699633"/>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973ED576-9820-4CF9-908F-5A4186D2D0F1}"/>
              </a:ext>
            </a:extLst>
          </p:cNvPr>
          <p:cNvSpPr txBox="1"/>
          <p:nvPr/>
        </p:nvSpPr>
        <p:spPr>
          <a:xfrm>
            <a:off x="4615063" y="5328599"/>
            <a:ext cx="253596" cy="307777"/>
          </a:xfrm>
          <a:prstGeom prst="rect">
            <a:avLst/>
          </a:prstGeom>
          <a:noFill/>
        </p:spPr>
        <p:txBody>
          <a:bodyPr wrap="none"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4A8522"/>
                </a:solidFill>
                <a:effectLst/>
                <a:uLnTx/>
                <a:uFillTx/>
                <a:latin typeface="Calisto MT" panose="02040603050505030304" pitchFamily="18" charset="0"/>
                <a:ea typeface="+mn-ea"/>
                <a:cs typeface="+mn-cs"/>
              </a:rPr>
              <a:t>I</a:t>
            </a:r>
          </a:p>
        </p:txBody>
      </p:sp>
      <p:grpSp>
        <p:nvGrpSpPr>
          <p:cNvPr id="14" name="Group 13">
            <a:extLst>
              <a:ext uri="{FF2B5EF4-FFF2-40B4-BE49-F238E27FC236}">
                <a16:creationId xmlns:a16="http://schemas.microsoft.com/office/drawing/2014/main" id="{5CF8F0C7-0716-464A-9826-BF59C93E9D0F}"/>
              </a:ext>
            </a:extLst>
          </p:cNvPr>
          <p:cNvGrpSpPr/>
          <p:nvPr/>
        </p:nvGrpSpPr>
        <p:grpSpPr>
          <a:xfrm>
            <a:off x="4437690" y="2075842"/>
            <a:ext cx="1147011" cy="751973"/>
            <a:chOff x="4437690" y="2075842"/>
            <a:chExt cx="1147011" cy="751973"/>
          </a:xfrm>
        </p:grpSpPr>
        <p:sp>
          <p:nvSpPr>
            <p:cNvPr id="8" name="Rectangle: Rounded Corners 7">
              <a:extLst>
                <a:ext uri="{FF2B5EF4-FFF2-40B4-BE49-F238E27FC236}">
                  <a16:creationId xmlns:a16="http://schemas.microsoft.com/office/drawing/2014/main" id="{A74B3CA8-B597-4081-95FE-62B46E792924}"/>
                </a:ext>
              </a:extLst>
            </p:cNvPr>
            <p:cNvSpPr/>
            <p:nvPr/>
          </p:nvSpPr>
          <p:spPr>
            <a:xfrm>
              <a:off x="4437690" y="2075842"/>
              <a:ext cx="1147011" cy="751973"/>
            </a:xfrm>
            <a:prstGeom prst="roundRect">
              <a:avLst>
                <a:gd name="adj" fmla="val 4667"/>
              </a:avLst>
            </a:prstGeom>
            <a:solidFill>
              <a:schemeClr val="bg1">
                <a:lumMod val="9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70C0"/>
                  </a:solidFill>
                  <a:effectLst/>
                  <a:uLnTx/>
                  <a:uFillTx/>
                  <a:latin typeface="Trebuchet MS" panose="020B0603020202020204" pitchFamily="34" charset="0"/>
                  <a:ea typeface="+mn-ea"/>
                  <a:cs typeface="+mn-cs"/>
                </a:rPr>
                <a:t>User Data</a:t>
              </a:r>
            </a:p>
          </p:txBody>
        </p:sp>
        <p:grpSp>
          <p:nvGrpSpPr>
            <p:cNvPr id="11" name="Group 10">
              <a:extLst>
                <a:ext uri="{FF2B5EF4-FFF2-40B4-BE49-F238E27FC236}">
                  <a16:creationId xmlns:a16="http://schemas.microsoft.com/office/drawing/2014/main" id="{C47BB3EA-9C31-4E47-A9EF-EF92A0F96E40}"/>
                </a:ext>
              </a:extLst>
            </p:cNvPr>
            <p:cNvGrpSpPr/>
            <p:nvPr/>
          </p:nvGrpSpPr>
          <p:grpSpPr>
            <a:xfrm>
              <a:off x="4593484" y="2451828"/>
              <a:ext cx="490384" cy="341258"/>
              <a:chOff x="4350048" y="3695962"/>
              <a:chExt cx="488623" cy="525227"/>
            </a:xfrm>
          </p:grpSpPr>
          <p:sp>
            <p:nvSpPr>
              <p:cNvPr id="10" name="Rectangle: Rounded Corners 9">
                <a:extLst>
                  <a:ext uri="{FF2B5EF4-FFF2-40B4-BE49-F238E27FC236}">
                    <a16:creationId xmlns:a16="http://schemas.microsoft.com/office/drawing/2014/main" id="{104A6E94-F24D-4DA2-9775-43FDC393D95D}"/>
                  </a:ext>
                </a:extLst>
              </p:cNvPr>
              <p:cNvSpPr/>
              <p:nvPr/>
            </p:nvSpPr>
            <p:spPr>
              <a:xfrm>
                <a:off x="4350048" y="3695962"/>
                <a:ext cx="488623" cy="150517"/>
              </a:xfrm>
              <a:prstGeom prst="roundRect">
                <a:avLst>
                  <a:gd name="adj" fmla="val 500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Rectangle: Rounded Corners 39">
                <a:extLst>
                  <a:ext uri="{FF2B5EF4-FFF2-40B4-BE49-F238E27FC236}">
                    <a16:creationId xmlns:a16="http://schemas.microsoft.com/office/drawing/2014/main" id="{F4046E0D-5A23-43AF-9CB9-5ADD63261603}"/>
                  </a:ext>
                </a:extLst>
              </p:cNvPr>
              <p:cNvSpPr/>
              <p:nvPr/>
            </p:nvSpPr>
            <p:spPr>
              <a:xfrm>
                <a:off x="4350048" y="3885543"/>
                <a:ext cx="488623" cy="150517"/>
              </a:xfrm>
              <a:prstGeom prst="roundRect">
                <a:avLst>
                  <a:gd name="adj" fmla="val 500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Rectangle: Rounded Corners 40">
                <a:extLst>
                  <a:ext uri="{FF2B5EF4-FFF2-40B4-BE49-F238E27FC236}">
                    <a16:creationId xmlns:a16="http://schemas.microsoft.com/office/drawing/2014/main" id="{0585ADB1-F6CE-4014-A579-ED8D057031AD}"/>
                  </a:ext>
                </a:extLst>
              </p:cNvPr>
              <p:cNvSpPr/>
              <p:nvPr/>
            </p:nvSpPr>
            <p:spPr>
              <a:xfrm>
                <a:off x="4350048" y="4070672"/>
                <a:ext cx="488623" cy="150517"/>
              </a:xfrm>
              <a:prstGeom prst="roundRect">
                <a:avLst>
                  <a:gd name="adj" fmla="val 500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pic>
          <p:nvPicPr>
            <p:cNvPr id="1046" name="Picture 22" descr="Encryption Clipart ">
              <a:extLst>
                <a:ext uri="{FF2B5EF4-FFF2-40B4-BE49-F238E27FC236}">
                  <a16:creationId xmlns:a16="http://schemas.microsoft.com/office/drawing/2014/main" id="{E78A9BED-3417-4369-A7D9-0C737C9857B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19108" y="2438602"/>
              <a:ext cx="302793" cy="340642"/>
            </a:xfrm>
            <a:prstGeom prst="rect">
              <a:avLst/>
            </a:prstGeom>
            <a:noFill/>
            <a:extLst>
              <a:ext uri="{909E8E84-426E-40DD-AFC4-6F175D3DCCD1}">
                <a14:hiddenFill xmlns:a14="http://schemas.microsoft.com/office/drawing/2010/main">
                  <a:solidFill>
                    <a:srgbClr val="FFFFFF"/>
                  </a:solidFill>
                </a14:hiddenFill>
              </a:ext>
            </a:extLst>
          </p:spPr>
        </p:pic>
      </p:grpSp>
      <p:sp>
        <p:nvSpPr>
          <p:cNvPr id="21" name="Rectangle 20">
            <a:extLst>
              <a:ext uri="{FF2B5EF4-FFF2-40B4-BE49-F238E27FC236}">
                <a16:creationId xmlns:a16="http://schemas.microsoft.com/office/drawing/2014/main" id="{9157FE04-BF7E-4067-A170-C6B7B1E331A1}"/>
              </a:ext>
            </a:extLst>
          </p:cNvPr>
          <p:cNvSpPr/>
          <p:nvPr/>
        </p:nvSpPr>
        <p:spPr>
          <a:xfrm>
            <a:off x="6285428" y="4107226"/>
            <a:ext cx="1245148" cy="830997"/>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prstClr val="white"/>
                </a:solidFill>
                <a:effectLst/>
                <a:uLnTx/>
                <a:uFillTx/>
                <a:latin typeface="Trebuchet MS" panose="020B0603020202020204" pitchFamily="34" charset="0"/>
                <a:ea typeface="+mn-ea"/>
                <a:cs typeface="+mn-cs"/>
              </a:rPr>
              <a:t>Compute Inside Enclave </a:t>
            </a:r>
            <a:endParaRPr kumimoji="0" lang="en-US" sz="16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30C31964-ABB7-4C1F-A730-098389DF2D35}"/>
              </a:ext>
            </a:extLst>
          </p:cNvPr>
          <p:cNvSpPr/>
          <p:nvPr/>
        </p:nvSpPr>
        <p:spPr>
          <a:xfrm>
            <a:off x="4117201" y="2818262"/>
            <a:ext cx="1643400" cy="369332"/>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black"/>
                </a:solidFill>
                <a:effectLst/>
                <a:uLnTx/>
                <a:uFillTx/>
                <a:latin typeface="Trebuchet MS" panose="020B0603020202020204" pitchFamily="34" charset="0"/>
                <a:ea typeface="+mn-ea"/>
                <a:cs typeface="+mn-cs"/>
              </a:rPr>
              <a:t>Encrypted DB</a:t>
            </a: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235252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99FB9-7810-3D42-A2B4-73ED4E4B37DB}"/>
              </a:ext>
            </a:extLst>
          </p:cNvPr>
          <p:cNvSpPr>
            <a:spLocks noGrp="1"/>
          </p:cNvSpPr>
          <p:nvPr>
            <p:ph type="title"/>
          </p:nvPr>
        </p:nvSpPr>
        <p:spPr/>
        <p:txBody>
          <a:bodyPr/>
          <a:lstStyle/>
          <a:p>
            <a:r>
              <a:rPr lang="en-US" err="1"/>
              <a:t>RokWall</a:t>
            </a:r>
            <a:r>
              <a:rPr lang="en-US"/>
              <a:t> Key Features</a:t>
            </a:r>
          </a:p>
        </p:txBody>
      </p:sp>
      <p:sp>
        <p:nvSpPr>
          <p:cNvPr id="3" name="Content Placeholder 2">
            <a:extLst>
              <a:ext uri="{FF2B5EF4-FFF2-40B4-BE49-F238E27FC236}">
                <a16:creationId xmlns:a16="http://schemas.microsoft.com/office/drawing/2014/main" id="{1131CF7F-B7BD-BD4A-A1A7-C305B5D60A09}"/>
              </a:ext>
            </a:extLst>
          </p:cNvPr>
          <p:cNvSpPr>
            <a:spLocks noGrp="1"/>
          </p:cNvSpPr>
          <p:nvPr>
            <p:ph idx="1"/>
          </p:nvPr>
        </p:nvSpPr>
        <p:spPr>
          <a:xfrm>
            <a:off x="519829" y="1246340"/>
            <a:ext cx="11398685" cy="5130812"/>
          </a:xfrm>
        </p:spPr>
        <p:txBody>
          <a:bodyPr vert="horz" lIns="91440" tIns="45720" rIns="91440" bIns="45720" rtlCol="0" anchor="t">
            <a:normAutofit fontScale="92500" lnSpcReduction="10000"/>
          </a:bodyPr>
          <a:lstStyle/>
          <a:p>
            <a:r>
              <a:rPr lang="en-US" dirty="0">
                <a:latin typeface="Trebuchet MS"/>
              </a:rPr>
              <a:t>Built on Enclaves </a:t>
            </a:r>
          </a:p>
          <a:p>
            <a:pPr lvl="1"/>
            <a:r>
              <a:rPr lang="en-US" dirty="0">
                <a:latin typeface="Trebuchet MS"/>
              </a:rPr>
              <a:t>Protected hardware/software computing environment supporting a data sealing operation (Intel SGX or AWS Nitro enclaves)</a:t>
            </a:r>
          </a:p>
          <a:p>
            <a:pPr lvl="1"/>
            <a:r>
              <a:rPr lang="en-US" dirty="0">
                <a:latin typeface="Trebuchet MS"/>
              </a:rPr>
              <a:t>Available in the cloud at affordable pricing</a:t>
            </a:r>
          </a:p>
          <a:p>
            <a:r>
              <a:rPr lang="en-US" dirty="0"/>
              <a:t>Data sealing</a:t>
            </a:r>
          </a:p>
          <a:p>
            <a:pPr lvl="1" fontAlgn="base"/>
            <a:r>
              <a:rPr lang="en-US" dirty="0"/>
              <a:t>No plain-text medical data is stored​</a:t>
            </a:r>
          </a:p>
          <a:p>
            <a:pPr lvl="1" fontAlgn="base"/>
            <a:r>
              <a:rPr lang="en-US" dirty="0"/>
              <a:t>Data is can only be used within its predefined, verifiable enclave</a:t>
            </a:r>
          </a:p>
          <a:p>
            <a:r>
              <a:rPr lang="en-US" dirty="0">
                <a:latin typeface="Trebuchet MS"/>
              </a:rPr>
              <a:t>Remote attestation</a:t>
            </a:r>
          </a:p>
          <a:p>
            <a:pPr lvl="1"/>
            <a:r>
              <a:rPr lang="en-US" dirty="0">
                <a:latin typeface="Trebuchet MS"/>
              </a:rPr>
              <a:t>Method by which a client system authenticates an enclave’s hardware and software configuration on a remote server.</a:t>
            </a:r>
          </a:p>
          <a:p>
            <a:pPr lvl="1"/>
            <a:r>
              <a:rPr lang="en-US" dirty="0"/>
              <a:t>Guarantees that computation and encryption are exactly as described</a:t>
            </a:r>
            <a:endParaRPr lang="en-US" dirty="0">
              <a:latin typeface="Trebuchet MS"/>
            </a:endParaRPr>
          </a:p>
          <a:p>
            <a:r>
              <a:rPr lang="en-US" dirty="0">
                <a:latin typeface="Trebuchet MS"/>
              </a:rPr>
              <a:t>Enables public auditing services</a:t>
            </a:r>
          </a:p>
          <a:p>
            <a:pPr lvl="1"/>
            <a:r>
              <a:rPr lang="en-US" dirty="0">
                <a:latin typeface="Trebuchet MS"/>
              </a:rPr>
              <a:t>Authorities can verify the program by remote attestation</a:t>
            </a:r>
          </a:p>
          <a:p>
            <a:r>
              <a:rPr lang="en-US" dirty="0">
                <a:latin typeface="Trebuchet MS"/>
              </a:rPr>
              <a:t>Reproducible and planned to be open-source once developed</a:t>
            </a:r>
          </a:p>
        </p:txBody>
      </p:sp>
    </p:spTree>
    <p:extLst>
      <p:ext uri="{BB962C8B-B14F-4D97-AF65-F5344CB8AC3E}">
        <p14:creationId xmlns:p14="http://schemas.microsoft.com/office/powerpoint/2010/main" val="793788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F9DEB4-6412-6B4E-B7BC-E8E3A5A76262}"/>
              </a:ext>
            </a:extLst>
          </p:cNvPr>
          <p:cNvSpPr>
            <a:spLocks noGrp="1"/>
          </p:cNvSpPr>
          <p:nvPr>
            <p:ph type="title"/>
          </p:nvPr>
        </p:nvSpPr>
        <p:spPr>
          <a:xfrm>
            <a:off x="519829" y="365125"/>
            <a:ext cx="11398685" cy="881215"/>
          </a:xfrm>
        </p:spPr>
        <p:txBody>
          <a:bodyPr/>
          <a:lstStyle/>
          <a:p>
            <a:r>
              <a:rPr lang="en-US">
                <a:latin typeface="Trebuchet MS"/>
              </a:rPr>
              <a:t>Virtual Health Status Card with </a:t>
            </a:r>
            <a:r>
              <a:rPr lang="en-US" err="1">
                <a:latin typeface="Trebuchet MS"/>
              </a:rPr>
              <a:t>RokWall</a:t>
            </a:r>
            <a:endParaRPr lang="en-US">
              <a:latin typeface="Trebuchet MS"/>
            </a:endParaRPr>
          </a:p>
        </p:txBody>
      </p:sp>
      <p:sp>
        <p:nvSpPr>
          <p:cNvPr id="7" name="Rounded Rectangle 6">
            <a:extLst>
              <a:ext uri="{FF2B5EF4-FFF2-40B4-BE49-F238E27FC236}">
                <a16:creationId xmlns:a16="http://schemas.microsoft.com/office/drawing/2014/main" id="{4D4077CE-5816-0449-AD8D-AC36EC93BC38}"/>
              </a:ext>
            </a:extLst>
          </p:cNvPr>
          <p:cNvSpPr/>
          <p:nvPr/>
        </p:nvSpPr>
        <p:spPr>
          <a:xfrm>
            <a:off x="8342913" y="1718338"/>
            <a:ext cx="1364428" cy="624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atin typeface="Trebuchet MS" panose="020B0703020202090204" pitchFamily="34" charset="0"/>
              </a:rPr>
              <a:t>Test Site</a:t>
            </a:r>
          </a:p>
        </p:txBody>
      </p:sp>
      <p:sp>
        <p:nvSpPr>
          <p:cNvPr id="10" name="Rounded Rectangle 9">
            <a:extLst>
              <a:ext uri="{FF2B5EF4-FFF2-40B4-BE49-F238E27FC236}">
                <a16:creationId xmlns:a16="http://schemas.microsoft.com/office/drawing/2014/main" id="{52CF0185-3557-2D44-B9EC-640DDA35FDB3}"/>
              </a:ext>
            </a:extLst>
          </p:cNvPr>
          <p:cNvSpPr/>
          <p:nvPr/>
        </p:nvSpPr>
        <p:spPr>
          <a:xfrm>
            <a:off x="8342913" y="3349312"/>
            <a:ext cx="1351221" cy="841248"/>
          </a:xfrm>
          <a:prstGeom prst="round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Trebuchet MS" panose="020B0703020202090204" pitchFamily="34" charset="0"/>
              </a:rPr>
              <a:t>Service provider</a:t>
            </a:r>
          </a:p>
        </p:txBody>
      </p:sp>
      <p:pic>
        <p:nvPicPr>
          <p:cNvPr id="11" name="Picture 2" descr="Client designs, themes, templates and downloadable graphic elements on  Dribbble">
            <a:extLst>
              <a:ext uri="{FF2B5EF4-FFF2-40B4-BE49-F238E27FC236}">
                <a16:creationId xmlns:a16="http://schemas.microsoft.com/office/drawing/2014/main" id="{92EED610-9685-9641-99CE-9247C947718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50" t="25625" r="64250" b="13250"/>
          <a:stretch/>
        </p:blipFill>
        <p:spPr bwMode="auto">
          <a:xfrm>
            <a:off x="5907831" y="3115862"/>
            <a:ext cx="855945" cy="1453322"/>
          </a:xfrm>
          <a:prstGeom prst="rect">
            <a:avLst/>
          </a:prstGeom>
          <a:noFill/>
          <a:extLst>
            <a:ext uri="{909E8E84-426E-40DD-AFC4-6F175D3DCCD1}">
              <a14:hiddenFill xmlns:a14="http://schemas.microsoft.com/office/drawing/2010/main">
                <a:solidFill>
                  <a:srgbClr val="FFFFFF"/>
                </a:solidFill>
              </a14:hiddenFill>
            </a:ext>
          </a:extLst>
        </p:spPr>
      </p:pic>
      <p:sp>
        <p:nvSpPr>
          <p:cNvPr id="12" name="Right Arrow 11">
            <a:extLst>
              <a:ext uri="{FF2B5EF4-FFF2-40B4-BE49-F238E27FC236}">
                <a16:creationId xmlns:a16="http://schemas.microsoft.com/office/drawing/2014/main" id="{E9DA5B31-C422-A142-9317-6CE0EDA26CB6}"/>
              </a:ext>
            </a:extLst>
          </p:cNvPr>
          <p:cNvSpPr/>
          <p:nvPr/>
        </p:nvSpPr>
        <p:spPr>
          <a:xfrm>
            <a:off x="6809938" y="3413712"/>
            <a:ext cx="1501675" cy="744355"/>
          </a:xfrm>
          <a:prstGeom prst="rightArrow">
            <a:avLst/>
          </a:prstGeom>
          <a:solidFill>
            <a:schemeClr val="bg1">
              <a:lumMod val="8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latin typeface="Trebuchet MS" panose="020B0703020202090204" pitchFamily="34" charset="0"/>
              </a:rPr>
              <a:t>Enc(</a:t>
            </a:r>
            <a:r>
              <a:rPr lang="en-US" sz="1200" err="1">
                <a:solidFill>
                  <a:schemeClr val="tx1"/>
                </a:solidFill>
                <a:latin typeface="Trebuchet MS" panose="020B0703020202090204" pitchFamily="34" charset="0"/>
              </a:rPr>
              <a:t>sk</a:t>
            </a:r>
            <a:r>
              <a:rPr lang="en-US" sz="1200" baseline="-25000" err="1">
                <a:solidFill>
                  <a:schemeClr val="tx1"/>
                </a:solidFill>
                <a:latin typeface="Trebuchet MS" panose="020B0703020202090204" pitchFamily="34" charset="0"/>
              </a:rPr>
              <a:t>user</a:t>
            </a:r>
            <a:r>
              <a:rPr lang="en-US" sz="1200">
                <a:solidFill>
                  <a:schemeClr val="tx1"/>
                </a:solidFill>
                <a:latin typeface="Trebuchet MS" panose="020B0703020202090204" pitchFamily="34" charset="0"/>
              </a:rPr>
              <a:t>, </a:t>
            </a:r>
            <a:r>
              <a:rPr lang="en-US" sz="1200" err="1">
                <a:solidFill>
                  <a:schemeClr val="tx1"/>
                </a:solidFill>
                <a:latin typeface="Trebuchet MS" panose="020B0703020202090204" pitchFamily="34" charset="0"/>
              </a:rPr>
              <a:t>pk</a:t>
            </a:r>
            <a:r>
              <a:rPr lang="en-US" sz="1200" baseline="-25000" err="1">
                <a:solidFill>
                  <a:schemeClr val="tx1"/>
                </a:solidFill>
                <a:latin typeface="Trebuchet MS" panose="020B0703020202090204" pitchFamily="34" charset="0"/>
              </a:rPr>
              <a:t>enc</a:t>
            </a:r>
            <a:r>
              <a:rPr lang="en-US" sz="1200" baseline="-25000">
                <a:solidFill>
                  <a:schemeClr val="tx1"/>
                </a:solidFill>
                <a:latin typeface="Trebuchet MS" panose="020B0703020202090204" pitchFamily="34" charset="0"/>
              </a:rPr>
              <a:t>.</a:t>
            </a:r>
            <a:r>
              <a:rPr lang="en-US" sz="1200">
                <a:solidFill>
                  <a:schemeClr val="tx1"/>
                </a:solidFill>
                <a:latin typeface="Trebuchet MS" panose="020B0703020202090204" pitchFamily="34" charset="0"/>
              </a:rPr>
              <a:t>)</a:t>
            </a:r>
          </a:p>
        </p:txBody>
      </p:sp>
      <p:sp>
        <p:nvSpPr>
          <p:cNvPr id="13" name="Right Arrow 12">
            <a:extLst>
              <a:ext uri="{FF2B5EF4-FFF2-40B4-BE49-F238E27FC236}">
                <a16:creationId xmlns:a16="http://schemas.microsoft.com/office/drawing/2014/main" id="{DE7F2F8C-D137-7149-9CF8-9D6E33A93119}"/>
              </a:ext>
            </a:extLst>
          </p:cNvPr>
          <p:cNvSpPr/>
          <p:nvPr/>
        </p:nvSpPr>
        <p:spPr>
          <a:xfrm rot="5400000">
            <a:off x="8644872" y="2648790"/>
            <a:ext cx="841248" cy="456840"/>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Trebuchet MS" panose="020B0703020202090204" pitchFamily="34" charset="0"/>
            </a:endParaRPr>
          </a:p>
        </p:txBody>
      </p:sp>
      <p:sp>
        <p:nvSpPr>
          <p:cNvPr id="14" name="Rounded Rectangle 13">
            <a:extLst>
              <a:ext uri="{FF2B5EF4-FFF2-40B4-BE49-F238E27FC236}">
                <a16:creationId xmlns:a16="http://schemas.microsoft.com/office/drawing/2014/main" id="{16190AD1-93DB-6444-9C34-78745FCA7CA6}"/>
              </a:ext>
            </a:extLst>
          </p:cNvPr>
          <p:cNvSpPr/>
          <p:nvPr/>
        </p:nvSpPr>
        <p:spPr>
          <a:xfrm>
            <a:off x="8334673" y="5196652"/>
            <a:ext cx="1351222" cy="10225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000">
                <a:latin typeface="Trebuchet MS" panose="020B0703020202090204" pitchFamily="34" charset="0"/>
              </a:rPr>
              <a:t>Building</a:t>
            </a:r>
          </a:p>
        </p:txBody>
      </p:sp>
      <p:sp>
        <p:nvSpPr>
          <p:cNvPr id="15" name="Right Arrow 14">
            <a:extLst>
              <a:ext uri="{FF2B5EF4-FFF2-40B4-BE49-F238E27FC236}">
                <a16:creationId xmlns:a16="http://schemas.microsoft.com/office/drawing/2014/main" id="{6B4E4FBA-4A6F-B547-B3A8-9026630D4ED5}"/>
              </a:ext>
            </a:extLst>
          </p:cNvPr>
          <p:cNvSpPr/>
          <p:nvPr/>
        </p:nvSpPr>
        <p:spPr>
          <a:xfrm rot="5400000">
            <a:off x="8916938" y="4502616"/>
            <a:ext cx="841248" cy="456840"/>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Trebuchet MS" panose="020B0703020202090204" pitchFamily="34" charset="0"/>
            </a:endParaRPr>
          </a:p>
        </p:txBody>
      </p:sp>
      <p:sp>
        <p:nvSpPr>
          <p:cNvPr id="17" name="Right Arrow 16">
            <a:extLst>
              <a:ext uri="{FF2B5EF4-FFF2-40B4-BE49-F238E27FC236}">
                <a16:creationId xmlns:a16="http://schemas.microsoft.com/office/drawing/2014/main" id="{3C238F71-DF7D-4D4D-A442-7BC5F43CDE4C}"/>
              </a:ext>
            </a:extLst>
          </p:cNvPr>
          <p:cNvSpPr/>
          <p:nvPr/>
        </p:nvSpPr>
        <p:spPr>
          <a:xfrm>
            <a:off x="6809937" y="5443163"/>
            <a:ext cx="1501676" cy="614677"/>
          </a:xfrm>
          <a:prstGeom prst="rightArrow">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err="1">
                <a:solidFill>
                  <a:schemeClr val="tx1"/>
                </a:solidFill>
                <a:latin typeface="Trebuchet MS" panose="020B0703020202090204" pitchFamily="34" charset="0"/>
              </a:rPr>
              <a:t>pk</a:t>
            </a:r>
            <a:r>
              <a:rPr lang="en-US" sz="1600" baseline="-25000" err="1">
                <a:solidFill>
                  <a:schemeClr val="tx1"/>
                </a:solidFill>
                <a:latin typeface="Trebuchet MS" panose="020B0703020202090204" pitchFamily="34" charset="0"/>
              </a:rPr>
              <a:t>user</a:t>
            </a:r>
            <a:endParaRPr lang="en-US" sz="1600" baseline="-25000">
              <a:solidFill>
                <a:schemeClr val="tx1"/>
              </a:solidFill>
              <a:latin typeface="Trebuchet MS" panose="020B0703020202090204" pitchFamily="34" charset="0"/>
            </a:endParaRPr>
          </a:p>
        </p:txBody>
      </p:sp>
      <p:sp>
        <p:nvSpPr>
          <p:cNvPr id="18" name="Right Arrow 17">
            <a:extLst>
              <a:ext uri="{FF2B5EF4-FFF2-40B4-BE49-F238E27FC236}">
                <a16:creationId xmlns:a16="http://schemas.microsoft.com/office/drawing/2014/main" id="{BDE4EB20-E971-234A-9B74-CCCA1B24F9EF}"/>
              </a:ext>
            </a:extLst>
          </p:cNvPr>
          <p:cNvSpPr/>
          <p:nvPr/>
        </p:nvSpPr>
        <p:spPr>
          <a:xfrm rot="16200000" flipV="1">
            <a:off x="8367774" y="4490887"/>
            <a:ext cx="841248" cy="456840"/>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Trebuchet MS" panose="020B0703020202090204" pitchFamily="34" charset="0"/>
            </a:endParaRPr>
          </a:p>
        </p:txBody>
      </p:sp>
      <p:sp>
        <p:nvSpPr>
          <p:cNvPr id="19" name="Rectangle 18">
            <a:extLst>
              <a:ext uri="{FF2B5EF4-FFF2-40B4-BE49-F238E27FC236}">
                <a16:creationId xmlns:a16="http://schemas.microsoft.com/office/drawing/2014/main" id="{C4445B9A-4D2C-884B-831A-8AFF412A1644}"/>
              </a:ext>
            </a:extLst>
          </p:cNvPr>
          <p:cNvSpPr/>
          <p:nvPr/>
        </p:nvSpPr>
        <p:spPr>
          <a:xfrm>
            <a:off x="7180953" y="2666635"/>
            <a:ext cx="1884543" cy="276999"/>
          </a:xfrm>
          <a:prstGeom prst="rect">
            <a:avLst/>
          </a:prstGeom>
        </p:spPr>
        <p:txBody>
          <a:bodyPr wrap="square">
            <a:spAutoFit/>
          </a:bodyPr>
          <a:lstStyle/>
          <a:p>
            <a:pPr algn="ctr"/>
            <a:r>
              <a:rPr lang="en-US" sz="1200">
                <a:latin typeface="Trebuchet MS" panose="020B0703020202090204" pitchFamily="34" charset="0"/>
              </a:rPr>
              <a:t>Enc(</a:t>
            </a:r>
            <a:r>
              <a:rPr lang="en-US" sz="1200" err="1">
                <a:latin typeface="Trebuchet MS" panose="020B0703020202090204" pitchFamily="34" charset="0"/>
              </a:rPr>
              <a:t>test_data</a:t>
            </a:r>
            <a:r>
              <a:rPr lang="en-US" sz="1200">
                <a:latin typeface="Trebuchet MS" panose="020B0703020202090204" pitchFamily="34" charset="0"/>
              </a:rPr>
              <a:t>, </a:t>
            </a:r>
            <a:r>
              <a:rPr lang="en-US" sz="1200" err="1">
                <a:latin typeface="Trebuchet MS" panose="020B0703020202090204" pitchFamily="34" charset="0"/>
              </a:rPr>
              <a:t>pk</a:t>
            </a:r>
            <a:r>
              <a:rPr lang="en-US" sz="1200" baseline="-25000" err="1">
                <a:latin typeface="Trebuchet MS" panose="020B0703020202090204" pitchFamily="34" charset="0"/>
              </a:rPr>
              <a:t>enc</a:t>
            </a:r>
            <a:r>
              <a:rPr lang="en-US" sz="1200">
                <a:latin typeface="Trebuchet MS" panose="020B0703020202090204" pitchFamily="34" charset="0"/>
              </a:rPr>
              <a:t>)</a:t>
            </a:r>
          </a:p>
        </p:txBody>
      </p:sp>
      <p:sp>
        <p:nvSpPr>
          <p:cNvPr id="20" name="Rectangle 19">
            <a:extLst>
              <a:ext uri="{FF2B5EF4-FFF2-40B4-BE49-F238E27FC236}">
                <a16:creationId xmlns:a16="http://schemas.microsoft.com/office/drawing/2014/main" id="{F7705EFD-E3AC-4E40-854F-63E505832765}"/>
              </a:ext>
            </a:extLst>
          </p:cNvPr>
          <p:cNvSpPr/>
          <p:nvPr/>
        </p:nvSpPr>
        <p:spPr>
          <a:xfrm>
            <a:off x="7669479" y="4465254"/>
            <a:ext cx="1004336" cy="369332"/>
          </a:xfrm>
          <a:prstGeom prst="rect">
            <a:avLst/>
          </a:prstGeom>
        </p:spPr>
        <p:txBody>
          <a:bodyPr wrap="square">
            <a:spAutoFit/>
          </a:bodyPr>
          <a:lstStyle/>
          <a:p>
            <a:pPr algn="ctr"/>
            <a:r>
              <a:rPr lang="en-US">
                <a:latin typeface="Trebuchet MS" panose="020B0703020202090204" pitchFamily="34" charset="0"/>
              </a:rPr>
              <a:t>Query</a:t>
            </a:r>
          </a:p>
        </p:txBody>
      </p:sp>
      <p:sp>
        <p:nvSpPr>
          <p:cNvPr id="21" name="Rectangle 20">
            <a:extLst>
              <a:ext uri="{FF2B5EF4-FFF2-40B4-BE49-F238E27FC236}">
                <a16:creationId xmlns:a16="http://schemas.microsoft.com/office/drawing/2014/main" id="{C54BF7C3-EBD8-1740-967D-1819C56B173A}"/>
              </a:ext>
            </a:extLst>
          </p:cNvPr>
          <p:cNvSpPr/>
          <p:nvPr/>
        </p:nvSpPr>
        <p:spPr>
          <a:xfrm>
            <a:off x="9293916" y="4437746"/>
            <a:ext cx="1004336" cy="369332"/>
          </a:xfrm>
          <a:prstGeom prst="rect">
            <a:avLst/>
          </a:prstGeom>
        </p:spPr>
        <p:txBody>
          <a:bodyPr wrap="square">
            <a:spAutoFit/>
          </a:bodyPr>
          <a:lstStyle/>
          <a:p>
            <a:pPr algn="ctr"/>
            <a:r>
              <a:rPr lang="en-US">
                <a:latin typeface="Trebuchet MS" panose="020B0703020202090204" pitchFamily="34" charset="0"/>
              </a:rPr>
              <a:t>Status</a:t>
            </a:r>
          </a:p>
        </p:txBody>
      </p:sp>
      <p:sp>
        <p:nvSpPr>
          <p:cNvPr id="22" name="Rectangle 21">
            <a:extLst>
              <a:ext uri="{FF2B5EF4-FFF2-40B4-BE49-F238E27FC236}">
                <a16:creationId xmlns:a16="http://schemas.microsoft.com/office/drawing/2014/main" id="{84BBDAE9-A2D9-C94C-AAFD-35B9D1ABFB92}"/>
              </a:ext>
            </a:extLst>
          </p:cNvPr>
          <p:cNvSpPr/>
          <p:nvPr/>
        </p:nvSpPr>
        <p:spPr>
          <a:xfrm>
            <a:off x="9669680" y="4770830"/>
            <a:ext cx="201373" cy="283434"/>
          </a:xfrm>
          <a:prstGeom prst="rect">
            <a:avLst/>
          </a:prstGeom>
          <a:pattFill prst="wdDnDiag">
            <a:fgClr>
              <a:schemeClr val="bg1"/>
            </a:fgClr>
            <a:bgClr>
              <a:srgbClr val="FF0000"/>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CF6002A5-069B-3246-9EF7-4F46F3CAEBA1}"/>
              </a:ext>
            </a:extLst>
          </p:cNvPr>
          <p:cNvSpPr/>
          <p:nvPr/>
        </p:nvSpPr>
        <p:spPr>
          <a:xfrm>
            <a:off x="8448239" y="5336577"/>
            <a:ext cx="1153776" cy="322956"/>
          </a:xfrm>
          <a:prstGeom prst="roundRect">
            <a:avLst>
              <a:gd name="adj" fmla="val 24217"/>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err="1">
                <a:latin typeface="Trebuchet MS" panose="020B0703020202090204" pitchFamily="34" charset="0"/>
              </a:rPr>
              <a:t>webapp</a:t>
            </a:r>
            <a:endParaRPr lang="en-US" sz="2000">
              <a:latin typeface="Trebuchet MS" panose="020B0703020202090204" pitchFamily="34" charset="0"/>
            </a:endParaRPr>
          </a:p>
        </p:txBody>
      </p:sp>
      <p:sp>
        <p:nvSpPr>
          <p:cNvPr id="24" name="Rounded Rectangle 23">
            <a:extLst>
              <a:ext uri="{FF2B5EF4-FFF2-40B4-BE49-F238E27FC236}">
                <a16:creationId xmlns:a16="http://schemas.microsoft.com/office/drawing/2014/main" id="{CEB98314-7BAB-8C48-80D0-7A8579229431}"/>
              </a:ext>
            </a:extLst>
          </p:cNvPr>
          <p:cNvSpPr/>
          <p:nvPr/>
        </p:nvSpPr>
        <p:spPr>
          <a:xfrm>
            <a:off x="10856141" y="3334625"/>
            <a:ext cx="1248014" cy="841248"/>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err="1">
                <a:latin typeface="Trebuchet MS" panose="020B0703020202090204" pitchFamily="34" charset="0"/>
              </a:rPr>
              <a:t>RokWall</a:t>
            </a:r>
            <a:r>
              <a:rPr lang="en-US" sz="2000">
                <a:latin typeface="Trebuchet MS" panose="020B0703020202090204" pitchFamily="34" charset="0"/>
              </a:rPr>
              <a:t> Enclave</a:t>
            </a:r>
          </a:p>
        </p:txBody>
      </p:sp>
      <p:sp>
        <p:nvSpPr>
          <p:cNvPr id="26" name="Right Arrow 25">
            <a:extLst>
              <a:ext uri="{FF2B5EF4-FFF2-40B4-BE49-F238E27FC236}">
                <a16:creationId xmlns:a16="http://schemas.microsoft.com/office/drawing/2014/main" id="{EB6FE854-16EF-A54F-8641-5C23B360F999}"/>
              </a:ext>
            </a:extLst>
          </p:cNvPr>
          <p:cNvSpPr/>
          <p:nvPr/>
        </p:nvSpPr>
        <p:spPr>
          <a:xfrm rot="10800000" flipV="1">
            <a:off x="9770367" y="3765270"/>
            <a:ext cx="1004337" cy="286712"/>
          </a:xfrm>
          <a:prstGeom prst="right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Trebuchet MS" panose="020B0703020202090204" pitchFamily="34" charset="0"/>
            </a:endParaRPr>
          </a:p>
        </p:txBody>
      </p:sp>
      <p:sp>
        <p:nvSpPr>
          <p:cNvPr id="27" name="Right Arrow 26">
            <a:extLst>
              <a:ext uri="{FF2B5EF4-FFF2-40B4-BE49-F238E27FC236}">
                <a16:creationId xmlns:a16="http://schemas.microsoft.com/office/drawing/2014/main" id="{88BC4BDF-D086-134A-A9C7-786E56173B7E}"/>
              </a:ext>
            </a:extLst>
          </p:cNvPr>
          <p:cNvSpPr/>
          <p:nvPr/>
        </p:nvSpPr>
        <p:spPr>
          <a:xfrm rot="10800000" flipH="1" flipV="1">
            <a:off x="9822195" y="3404267"/>
            <a:ext cx="961473" cy="286712"/>
          </a:xfrm>
          <a:prstGeom prst="rightArrow">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1"/>
              </a:solidFill>
              <a:latin typeface="Trebuchet MS" panose="020B0703020202090204" pitchFamily="34" charset="0"/>
            </a:endParaRPr>
          </a:p>
        </p:txBody>
      </p:sp>
      <p:sp>
        <p:nvSpPr>
          <p:cNvPr id="28" name="Rectangle 27">
            <a:extLst>
              <a:ext uri="{FF2B5EF4-FFF2-40B4-BE49-F238E27FC236}">
                <a16:creationId xmlns:a16="http://schemas.microsoft.com/office/drawing/2014/main" id="{B38F49DF-68F5-8E45-B57D-7652C5D93FE4}"/>
              </a:ext>
            </a:extLst>
          </p:cNvPr>
          <p:cNvSpPr/>
          <p:nvPr/>
        </p:nvSpPr>
        <p:spPr>
          <a:xfrm>
            <a:off x="9682247" y="4078843"/>
            <a:ext cx="1004336" cy="369332"/>
          </a:xfrm>
          <a:prstGeom prst="rect">
            <a:avLst/>
          </a:prstGeom>
        </p:spPr>
        <p:txBody>
          <a:bodyPr wrap="square">
            <a:spAutoFit/>
          </a:bodyPr>
          <a:lstStyle/>
          <a:p>
            <a:pPr algn="ctr"/>
            <a:r>
              <a:rPr lang="en-US">
                <a:latin typeface="Trebuchet MS" panose="020B0703020202090204" pitchFamily="34" charset="0"/>
              </a:rPr>
              <a:t>Status</a:t>
            </a:r>
          </a:p>
        </p:txBody>
      </p:sp>
      <p:sp>
        <p:nvSpPr>
          <p:cNvPr id="29" name="Rectangle 28">
            <a:extLst>
              <a:ext uri="{FF2B5EF4-FFF2-40B4-BE49-F238E27FC236}">
                <a16:creationId xmlns:a16="http://schemas.microsoft.com/office/drawing/2014/main" id="{7D287C80-9DB0-9B42-9CC3-1751470318C4}"/>
              </a:ext>
            </a:extLst>
          </p:cNvPr>
          <p:cNvSpPr/>
          <p:nvPr/>
        </p:nvSpPr>
        <p:spPr>
          <a:xfrm>
            <a:off x="10573331" y="4138705"/>
            <a:ext cx="201373" cy="283434"/>
          </a:xfrm>
          <a:prstGeom prst="rect">
            <a:avLst/>
          </a:prstGeom>
          <a:pattFill prst="wdDnDiag">
            <a:fgClr>
              <a:schemeClr val="bg1"/>
            </a:fgClr>
            <a:bgClr>
              <a:srgbClr val="FF0000"/>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ABFF5882-0089-B14B-BCB3-BA73F9A3166A}"/>
              </a:ext>
            </a:extLst>
          </p:cNvPr>
          <p:cNvSpPr/>
          <p:nvPr/>
        </p:nvSpPr>
        <p:spPr>
          <a:xfrm>
            <a:off x="9439858" y="2785323"/>
            <a:ext cx="1645921" cy="646331"/>
          </a:xfrm>
          <a:prstGeom prst="rect">
            <a:avLst/>
          </a:prstGeom>
        </p:spPr>
        <p:txBody>
          <a:bodyPr wrap="square">
            <a:spAutoFit/>
          </a:bodyPr>
          <a:lstStyle/>
          <a:p>
            <a:pPr algn="ctr"/>
            <a:r>
              <a:rPr lang="en-US">
                <a:latin typeface="Trebuchet MS" panose="020B0703020202090204" pitchFamily="34" charset="0"/>
              </a:rPr>
              <a:t>Data updates,</a:t>
            </a:r>
          </a:p>
          <a:p>
            <a:pPr algn="ctr"/>
            <a:r>
              <a:rPr lang="en-US">
                <a:latin typeface="Trebuchet MS" panose="020B0703020202090204" pitchFamily="34" charset="0"/>
              </a:rPr>
              <a:t>Queries</a:t>
            </a:r>
          </a:p>
        </p:txBody>
      </p:sp>
      <p:sp>
        <p:nvSpPr>
          <p:cNvPr id="31" name="Right Arrow 30">
            <a:extLst>
              <a:ext uri="{FF2B5EF4-FFF2-40B4-BE49-F238E27FC236}">
                <a16:creationId xmlns:a16="http://schemas.microsoft.com/office/drawing/2014/main" id="{B5868094-350F-0B44-9820-93A8B694465B}"/>
              </a:ext>
            </a:extLst>
          </p:cNvPr>
          <p:cNvSpPr/>
          <p:nvPr/>
        </p:nvSpPr>
        <p:spPr>
          <a:xfrm>
            <a:off x="6809937" y="1728543"/>
            <a:ext cx="1501675" cy="614677"/>
          </a:xfrm>
          <a:prstGeom prst="rightArrow">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horz" rtlCol="0" anchor="ctr"/>
          <a:lstStyle/>
          <a:p>
            <a:pPr algn="ctr"/>
            <a:r>
              <a:rPr lang="en-US" sz="1600" err="1">
                <a:solidFill>
                  <a:schemeClr val="tx1"/>
                </a:solidFill>
                <a:latin typeface="Trebuchet MS" panose="020B0703020202090204" pitchFamily="34" charset="0"/>
              </a:rPr>
              <a:t>pk</a:t>
            </a:r>
            <a:r>
              <a:rPr lang="en-US" sz="1600" baseline="-25000" err="1">
                <a:solidFill>
                  <a:schemeClr val="tx1"/>
                </a:solidFill>
                <a:latin typeface="Trebuchet MS" panose="020B0703020202090204" pitchFamily="34" charset="0"/>
              </a:rPr>
              <a:t>user</a:t>
            </a:r>
            <a:endParaRPr lang="en-US" sz="1600" baseline="-25000">
              <a:solidFill>
                <a:schemeClr val="tx1"/>
              </a:solidFill>
              <a:latin typeface="Trebuchet MS" panose="020B0703020202090204" pitchFamily="34" charset="0"/>
            </a:endParaRPr>
          </a:p>
        </p:txBody>
      </p:sp>
      <p:pic>
        <p:nvPicPr>
          <p:cNvPr id="25" name="Picture 2" descr="Client designs, themes, templates and downloadable graphic elements on  Dribbble">
            <a:extLst>
              <a:ext uri="{FF2B5EF4-FFF2-40B4-BE49-F238E27FC236}">
                <a16:creationId xmlns:a16="http://schemas.microsoft.com/office/drawing/2014/main" id="{76E31B7F-CD0E-49DE-95C9-092A96A5493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50" t="25625" r="64250" b="13250"/>
          <a:stretch/>
        </p:blipFill>
        <p:spPr bwMode="auto">
          <a:xfrm>
            <a:off x="5907831" y="4985384"/>
            <a:ext cx="855945" cy="1453322"/>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Client designs, themes, templates and downloadable graphic elements on  Dribbble">
            <a:extLst>
              <a:ext uri="{FF2B5EF4-FFF2-40B4-BE49-F238E27FC236}">
                <a16:creationId xmlns:a16="http://schemas.microsoft.com/office/drawing/2014/main" id="{27580273-582B-4A05-8A18-50893DE86A4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50" t="25625" r="64250" b="13250"/>
          <a:stretch/>
        </p:blipFill>
        <p:spPr bwMode="auto">
          <a:xfrm>
            <a:off x="5899415" y="1415694"/>
            <a:ext cx="855945" cy="1453322"/>
          </a:xfrm>
          <a:prstGeom prst="rect">
            <a:avLst/>
          </a:prstGeom>
          <a:noFill/>
          <a:extLst>
            <a:ext uri="{909E8E84-426E-40DD-AFC4-6F175D3DCCD1}">
              <a14:hiddenFill xmlns:a14="http://schemas.microsoft.com/office/drawing/2010/main">
                <a:solidFill>
                  <a:srgbClr val="FFFFFF"/>
                </a:solidFill>
              </a14:hiddenFill>
            </a:ext>
          </a:extLst>
        </p:spPr>
      </p:pic>
      <p:sp>
        <p:nvSpPr>
          <p:cNvPr id="33" name="Content Placeholder 2">
            <a:extLst>
              <a:ext uri="{FF2B5EF4-FFF2-40B4-BE49-F238E27FC236}">
                <a16:creationId xmlns:a16="http://schemas.microsoft.com/office/drawing/2014/main" id="{FA1C3322-DC65-4132-9337-9D2E755126B0}"/>
              </a:ext>
            </a:extLst>
          </p:cNvPr>
          <p:cNvSpPr>
            <a:spLocks noGrp="1"/>
          </p:cNvSpPr>
          <p:nvPr>
            <p:ph idx="1"/>
          </p:nvPr>
        </p:nvSpPr>
        <p:spPr>
          <a:xfrm>
            <a:off x="113800" y="1496209"/>
            <a:ext cx="5665969" cy="3072976"/>
          </a:xfrm>
        </p:spPr>
        <p:txBody>
          <a:bodyPr vert="horz" lIns="91440" tIns="45720" rIns="91440" bIns="45720" rtlCol="0" anchor="t">
            <a:normAutofit/>
          </a:bodyPr>
          <a:lstStyle/>
          <a:p>
            <a:pPr marL="342900" indent="-342900">
              <a:buAutoNum type="arabicPeriod"/>
            </a:pPr>
            <a:r>
              <a:rPr lang="en-US" sz="1800">
                <a:latin typeface="Trebuchet MS"/>
              </a:rPr>
              <a:t>User signs up and sends encrypted key pair to enclave </a:t>
            </a:r>
          </a:p>
          <a:p>
            <a:pPr marL="342900" indent="-342900">
              <a:buAutoNum type="arabicPeriod"/>
            </a:pPr>
            <a:r>
              <a:rPr lang="en-US" sz="1800">
                <a:latin typeface="Trebuchet MS"/>
              </a:rPr>
              <a:t>User takes test at testing site</a:t>
            </a:r>
          </a:p>
          <a:p>
            <a:pPr marL="0" indent="0">
              <a:buNone/>
            </a:pPr>
            <a:r>
              <a:rPr lang="en-US" sz="1800">
                <a:latin typeface="Trebuchet MS"/>
              </a:rPr>
              <a:t>3. Testing center uploads encrypted medical data to enclave</a:t>
            </a:r>
          </a:p>
          <a:p>
            <a:pPr marL="0" indent="0">
              <a:buNone/>
            </a:pPr>
            <a:r>
              <a:rPr lang="en-US" sz="1800">
                <a:latin typeface="Trebuchet MS"/>
              </a:rPr>
              <a:t>4. User attempts to gain access to protected building</a:t>
            </a:r>
          </a:p>
          <a:p>
            <a:pPr marL="0" indent="0">
              <a:buNone/>
            </a:pPr>
            <a:r>
              <a:rPr lang="en-US" sz="1800">
                <a:latin typeface="Trebuchet MS"/>
              </a:rPr>
              <a:t>5. Building Admin queries enclave through webapp</a:t>
            </a:r>
          </a:p>
          <a:p>
            <a:pPr marL="0" indent="0">
              <a:buNone/>
            </a:pPr>
            <a:r>
              <a:rPr lang="en-US" sz="1800">
                <a:latin typeface="Trebuchet MS"/>
              </a:rPr>
              <a:t>6. Enclave performs secure computation, returns status result to the webapp</a:t>
            </a:r>
          </a:p>
          <a:p>
            <a:pPr marL="0" indent="0">
              <a:buNone/>
            </a:pPr>
            <a:endParaRPr lang="en-US" sz="1800">
              <a:latin typeface="Trebuchet MS"/>
            </a:endParaRPr>
          </a:p>
          <a:p>
            <a:pPr marL="0" indent="0">
              <a:buNone/>
            </a:pPr>
            <a:endParaRPr lang="en-US" sz="1800"/>
          </a:p>
        </p:txBody>
      </p:sp>
      <p:sp>
        <p:nvSpPr>
          <p:cNvPr id="3" name="TextBox 2">
            <a:extLst>
              <a:ext uri="{FF2B5EF4-FFF2-40B4-BE49-F238E27FC236}">
                <a16:creationId xmlns:a16="http://schemas.microsoft.com/office/drawing/2014/main" id="{C3B1FD40-999B-4B7F-BD4D-212D4A8BAEB4}"/>
              </a:ext>
            </a:extLst>
          </p:cNvPr>
          <p:cNvSpPr txBox="1"/>
          <p:nvPr/>
        </p:nvSpPr>
        <p:spPr>
          <a:xfrm>
            <a:off x="151276" y="4731036"/>
            <a:ext cx="5672675" cy="923330"/>
          </a:xfrm>
          <a:prstGeom prst="rect">
            <a:avLst/>
          </a:prstGeom>
          <a:noFill/>
        </p:spPr>
        <p:txBody>
          <a:bodyPr wrap="square" lIns="91440" tIns="45720" rIns="91440" bIns="45720" rtlCol="0" anchor="t">
            <a:spAutoFit/>
          </a:bodyPr>
          <a:lstStyle/>
          <a:p>
            <a:r>
              <a:rPr lang="en-US" b="1">
                <a:solidFill>
                  <a:srgbClr val="669900"/>
                </a:solidFill>
                <a:latin typeface="Trebuchet MS"/>
              </a:rPr>
              <a:t>Result: Centralized service provider now serves an intermediate role; storage and computation occurs entirely within secure enclave environment!</a:t>
            </a:r>
          </a:p>
        </p:txBody>
      </p:sp>
      <p:sp>
        <p:nvSpPr>
          <p:cNvPr id="34" name="Rectangle 33">
            <a:extLst>
              <a:ext uri="{FF2B5EF4-FFF2-40B4-BE49-F238E27FC236}">
                <a16:creationId xmlns:a16="http://schemas.microsoft.com/office/drawing/2014/main" id="{BCB057C6-8AD6-44FC-A76F-9B97F6E27201}"/>
              </a:ext>
            </a:extLst>
          </p:cNvPr>
          <p:cNvSpPr/>
          <p:nvPr/>
        </p:nvSpPr>
        <p:spPr>
          <a:xfrm>
            <a:off x="9404146" y="2784232"/>
            <a:ext cx="1645921" cy="369332"/>
          </a:xfrm>
          <a:prstGeom prst="rect">
            <a:avLst/>
          </a:prstGeom>
        </p:spPr>
        <p:txBody>
          <a:bodyPr wrap="square">
            <a:spAutoFit/>
          </a:bodyPr>
          <a:lstStyle/>
          <a:p>
            <a:pPr algn="ctr"/>
            <a:r>
              <a:rPr lang="en-US">
                <a:latin typeface="Trebuchet MS" panose="020B0703020202090204" pitchFamily="34" charset="0"/>
              </a:rPr>
              <a:t>Data updates</a:t>
            </a:r>
          </a:p>
        </p:txBody>
      </p:sp>
    </p:spTree>
    <p:extLst>
      <p:ext uri="{BB962C8B-B14F-4D97-AF65-F5344CB8AC3E}">
        <p14:creationId xmlns:p14="http://schemas.microsoft.com/office/powerpoint/2010/main" val="4053248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EBEAE-4FC8-DD4E-BF04-3D9C8B0FB9BC}"/>
              </a:ext>
            </a:extLst>
          </p:cNvPr>
          <p:cNvSpPr>
            <a:spLocks noGrp="1"/>
          </p:cNvSpPr>
          <p:nvPr>
            <p:ph type="title"/>
          </p:nvPr>
        </p:nvSpPr>
        <p:spPr/>
        <p:txBody>
          <a:bodyPr>
            <a:normAutofit/>
          </a:bodyPr>
          <a:lstStyle/>
          <a:p>
            <a:r>
              <a:rPr lang="en-US"/>
              <a:t>Strong Privacy Guarantees using </a:t>
            </a:r>
            <a:r>
              <a:rPr lang="en-US" err="1"/>
              <a:t>RokWall</a:t>
            </a:r>
            <a:endParaRPr lang="en-US"/>
          </a:p>
        </p:txBody>
      </p:sp>
      <p:sp>
        <p:nvSpPr>
          <p:cNvPr id="3" name="Content Placeholder 2">
            <a:extLst>
              <a:ext uri="{FF2B5EF4-FFF2-40B4-BE49-F238E27FC236}">
                <a16:creationId xmlns:a16="http://schemas.microsoft.com/office/drawing/2014/main" id="{A9DEDF0B-DAD8-9B43-8D85-26EC74EBFC9A}"/>
              </a:ext>
            </a:extLst>
          </p:cNvPr>
          <p:cNvSpPr>
            <a:spLocks noGrp="1"/>
          </p:cNvSpPr>
          <p:nvPr>
            <p:ph idx="1"/>
          </p:nvPr>
        </p:nvSpPr>
        <p:spPr>
          <a:xfrm>
            <a:off x="519829" y="1484334"/>
            <a:ext cx="11398685" cy="4692629"/>
          </a:xfrm>
        </p:spPr>
        <p:txBody>
          <a:bodyPr vert="horz" lIns="91440" tIns="45720" rIns="91440" bIns="45720" rtlCol="0" anchor="t">
            <a:normAutofit/>
          </a:bodyPr>
          <a:lstStyle/>
          <a:p>
            <a:pPr marL="0" indent="0">
              <a:buNone/>
            </a:pPr>
            <a:r>
              <a:rPr lang="en-US" sz="2200">
                <a:latin typeface="Trebuchet MS"/>
              </a:rPr>
              <a:t>Previously: </a:t>
            </a:r>
            <a:r>
              <a:rPr lang="en-US" sz="2400" i="1">
                <a:latin typeface="Trebuchet MS"/>
              </a:rPr>
              <a:t>Decentralized framework requires personal devices and limits analysis</a:t>
            </a:r>
          </a:p>
          <a:p>
            <a:pPr lvl="1"/>
            <a:r>
              <a:rPr lang="en-US" err="1">
                <a:solidFill>
                  <a:srgbClr val="669900"/>
                </a:solidFill>
                <a:latin typeface="Trebuchet MS"/>
              </a:rPr>
              <a:t>RokWall</a:t>
            </a:r>
            <a:r>
              <a:rPr lang="en-US">
                <a:solidFill>
                  <a:srgbClr val="669900"/>
                </a:solidFill>
                <a:latin typeface="Trebuchet MS"/>
              </a:rPr>
              <a:t> enables trustworthy, accountable centralized computation</a:t>
            </a:r>
          </a:p>
          <a:p>
            <a:pPr marL="0" indent="0">
              <a:buNone/>
            </a:pPr>
            <a:endParaRPr lang="en-US" sz="2200">
              <a:latin typeface="Trebuchet MS"/>
            </a:endParaRPr>
          </a:p>
          <a:p>
            <a:pPr marL="0" indent="0">
              <a:buNone/>
            </a:pPr>
            <a:r>
              <a:rPr lang="en-US" sz="2200">
                <a:latin typeface="Trebuchet MS"/>
              </a:rPr>
              <a:t>Previously: </a:t>
            </a:r>
            <a:r>
              <a:rPr lang="en-US" sz="2200" i="1">
                <a:latin typeface="Trebuchet MS"/>
              </a:rPr>
              <a:t>Centralized service provider may access plaintext, individual medical data</a:t>
            </a:r>
          </a:p>
          <a:p>
            <a:pPr lvl="1"/>
            <a:r>
              <a:rPr lang="en-US">
                <a:solidFill>
                  <a:srgbClr val="669900"/>
                </a:solidFill>
                <a:latin typeface="Trebuchet MS"/>
              </a:rPr>
              <a:t>Addressed by data sealing and remote attestation</a:t>
            </a:r>
          </a:p>
          <a:p>
            <a:pPr marL="0" indent="0">
              <a:buNone/>
            </a:pPr>
            <a:endParaRPr lang="en-US">
              <a:solidFill>
                <a:srgbClr val="C00000"/>
              </a:solidFill>
              <a:latin typeface="Trebuchet MS"/>
            </a:endParaRPr>
          </a:p>
          <a:p>
            <a:pPr marL="0" indent="0">
              <a:buNone/>
            </a:pPr>
            <a:r>
              <a:rPr lang="en-US" sz="2200">
                <a:latin typeface="Trebuchet MS"/>
              </a:rPr>
              <a:t>Previously: </a:t>
            </a:r>
            <a:r>
              <a:rPr lang="en-US" sz="2200" i="1">
                <a:latin typeface="Trebuchet MS"/>
              </a:rPr>
              <a:t>Clients may attempt fraudulent queries to uncover user information</a:t>
            </a:r>
          </a:p>
          <a:p>
            <a:pPr lvl="1"/>
            <a:r>
              <a:rPr lang="en-US">
                <a:solidFill>
                  <a:srgbClr val="669900"/>
                </a:solidFill>
                <a:latin typeface="Trebuchet MS"/>
              </a:rPr>
              <a:t>Addressed by credible alert systems and rate limits using remote attestation</a:t>
            </a:r>
          </a:p>
          <a:p>
            <a:pPr marL="457200" lvl="1" indent="-457200">
              <a:buNone/>
            </a:pPr>
            <a:endParaRPr lang="en-US" sz="2400">
              <a:solidFill>
                <a:srgbClr val="669900"/>
              </a:solidFill>
              <a:latin typeface="Trebuchet MS"/>
            </a:endParaRPr>
          </a:p>
        </p:txBody>
      </p:sp>
    </p:spTree>
    <p:extLst>
      <p:ext uri="{BB962C8B-B14F-4D97-AF65-F5344CB8AC3E}">
        <p14:creationId xmlns:p14="http://schemas.microsoft.com/office/powerpoint/2010/main" val="1152802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99FB9-7810-3D42-A2B4-73ED4E4B37DB}"/>
              </a:ext>
            </a:extLst>
          </p:cNvPr>
          <p:cNvSpPr>
            <a:spLocks noGrp="1"/>
          </p:cNvSpPr>
          <p:nvPr>
            <p:ph type="title"/>
          </p:nvPr>
        </p:nvSpPr>
        <p:spPr/>
        <p:txBody>
          <a:bodyPr/>
          <a:lstStyle/>
          <a:p>
            <a:r>
              <a:rPr lang="en-US" err="1"/>
              <a:t>RokWall</a:t>
            </a:r>
            <a:r>
              <a:rPr lang="en-US"/>
              <a:t> Implementation Challenges</a:t>
            </a:r>
          </a:p>
        </p:txBody>
      </p:sp>
      <p:sp>
        <p:nvSpPr>
          <p:cNvPr id="3" name="Content Placeholder 2">
            <a:extLst>
              <a:ext uri="{FF2B5EF4-FFF2-40B4-BE49-F238E27FC236}">
                <a16:creationId xmlns:a16="http://schemas.microsoft.com/office/drawing/2014/main" id="{1131CF7F-B7BD-BD4A-A1A7-C305B5D60A09}"/>
              </a:ext>
            </a:extLst>
          </p:cNvPr>
          <p:cNvSpPr>
            <a:spLocks noGrp="1"/>
          </p:cNvSpPr>
          <p:nvPr>
            <p:ph idx="1"/>
          </p:nvPr>
        </p:nvSpPr>
        <p:spPr/>
        <p:txBody>
          <a:bodyPr vert="horz" lIns="91440" tIns="45720" rIns="91440" bIns="45720" rtlCol="0" anchor="t">
            <a:normAutofit/>
          </a:bodyPr>
          <a:lstStyle/>
          <a:p>
            <a:pPr lvl="1"/>
            <a:r>
              <a:rPr lang="en-US">
                <a:latin typeface="Trebuchet MS"/>
              </a:rPr>
              <a:t>Confidential computing tool chain not yet mature</a:t>
            </a:r>
            <a:endParaRPr lang="en-US"/>
          </a:p>
          <a:p>
            <a:pPr lvl="2"/>
            <a:r>
              <a:rPr lang="en-US"/>
              <a:t>Especially SGX enabled system </a:t>
            </a:r>
          </a:p>
          <a:p>
            <a:pPr lvl="2"/>
            <a:r>
              <a:rPr lang="en-US"/>
              <a:t>Remote attestation, encryption/decryption service inside enclave, reproducible build environment</a:t>
            </a:r>
          </a:p>
          <a:p>
            <a:pPr lvl="2"/>
            <a:endParaRPr lang="en-US"/>
          </a:p>
          <a:p>
            <a:pPr lvl="1"/>
            <a:r>
              <a:rPr lang="en-US"/>
              <a:t>Non-volatile counter service</a:t>
            </a:r>
          </a:p>
          <a:p>
            <a:pPr lvl="2"/>
            <a:r>
              <a:rPr lang="en-US"/>
              <a:t>Intel Server does not have management engine that provide this service</a:t>
            </a:r>
          </a:p>
          <a:p>
            <a:pPr lvl="2"/>
            <a:r>
              <a:rPr lang="en-US"/>
              <a:t>CCF non-volatile counter service alternative to use </a:t>
            </a:r>
          </a:p>
          <a:p>
            <a:pPr lvl="1"/>
            <a:endParaRPr lang="en-US"/>
          </a:p>
          <a:p>
            <a:pPr lvl="1"/>
            <a:r>
              <a:rPr lang="en-US">
                <a:solidFill>
                  <a:schemeClr val="bg2">
                    <a:lumMod val="50000"/>
                  </a:schemeClr>
                </a:solidFill>
              </a:rPr>
              <a:t>Testing dataset – heatmap/super-spreader event</a:t>
            </a:r>
          </a:p>
          <a:p>
            <a:pPr lvl="2"/>
            <a:r>
              <a:rPr lang="en-US">
                <a:solidFill>
                  <a:schemeClr val="bg2">
                    <a:lumMod val="50000"/>
                  </a:schemeClr>
                </a:solidFill>
              </a:rPr>
              <a:t>No available dataset (synthetic or real) to test any functionality before deployment </a:t>
            </a:r>
          </a:p>
          <a:p>
            <a:pPr lvl="2"/>
            <a:r>
              <a:rPr lang="en-US">
                <a:solidFill>
                  <a:schemeClr val="bg2">
                    <a:lumMod val="50000"/>
                  </a:schemeClr>
                </a:solidFill>
              </a:rPr>
              <a:t>Dataset creation takes lot of time and effort</a:t>
            </a:r>
          </a:p>
          <a:p>
            <a:pPr lvl="2"/>
            <a:endParaRPr lang="en-US"/>
          </a:p>
        </p:txBody>
      </p:sp>
    </p:spTree>
    <p:extLst>
      <p:ext uri="{BB962C8B-B14F-4D97-AF65-F5344CB8AC3E}">
        <p14:creationId xmlns:p14="http://schemas.microsoft.com/office/powerpoint/2010/main" val="880370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883EC-C01D-477D-B393-F44DF272E960}"/>
              </a:ext>
            </a:extLst>
          </p:cNvPr>
          <p:cNvSpPr>
            <a:spLocks noGrp="1"/>
          </p:cNvSpPr>
          <p:nvPr>
            <p:ph type="title"/>
          </p:nvPr>
        </p:nvSpPr>
        <p:spPr/>
        <p:txBody>
          <a:bodyPr>
            <a:normAutofit/>
          </a:bodyPr>
          <a:lstStyle/>
          <a:p>
            <a:r>
              <a:rPr lang="en-US" err="1">
                <a:latin typeface="Trebuchet MS"/>
              </a:rPr>
              <a:t>RokWall</a:t>
            </a:r>
            <a:r>
              <a:rPr lang="en-US">
                <a:latin typeface="Trebuchet MS"/>
              </a:rPr>
              <a:t> vs. Safer Illinois</a:t>
            </a:r>
          </a:p>
        </p:txBody>
      </p:sp>
      <p:sp>
        <p:nvSpPr>
          <p:cNvPr id="3" name="Content Placeholder 2">
            <a:extLst>
              <a:ext uri="{FF2B5EF4-FFF2-40B4-BE49-F238E27FC236}">
                <a16:creationId xmlns:a16="http://schemas.microsoft.com/office/drawing/2014/main" id="{943F88CF-3347-458D-9BA6-7EBD5FCD5F91}"/>
              </a:ext>
            </a:extLst>
          </p:cNvPr>
          <p:cNvSpPr>
            <a:spLocks noGrp="1"/>
          </p:cNvSpPr>
          <p:nvPr>
            <p:ph idx="1"/>
          </p:nvPr>
        </p:nvSpPr>
        <p:spPr/>
        <p:txBody>
          <a:bodyPr vert="horz" lIns="91440" tIns="45720" rIns="91440" bIns="45720" rtlCol="0" anchor="t">
            <a:normAutofit/>
          </a:bodyPr>
          <a:lstStyle/>
          <a:p>
            <a:pPr marL="457200" lvl="1" indent="-457200"/>
            <a:r>
              <a:rPr lang="en-US" sz="2800">
                <a:solidFill>
                  <a:srgbClr val="00B050"/>
                </a:solidFill>
                <a:latin typeface="Trebuchet MS"/>
              </a:rPr>
              <a:t>Centralized analysis!</a:t>
            </a:r>
          </a:p>
          <a:p>
            <a:pPr marL="457200" lvl="1" indent="-457200"/>
            <a:r>
              <a:rPr lang="en-US" sz="2800">
                <a:solidFill>
                  <a:srgbClr val="00B050"/>
                </a:solidFill>
                <a:latin typeface="Trebuchet MS"/>
              </a:rPr>
              <a:t>Does not require mobile device!</a:t>
            </a:r>
          </a:p>
          <a:p>
            <a:pPr marL="457200" lvl="1" indent="-457200"/>
            <a:r>
              <a:rPr lang="en-US" sz="2800">
                <a:solidFill>
                  <a:srgbClr val="00B050"/>
                </a:solidFill>
                <a:latin typeface="Trebuchet MS"/>
              </a:rPr>
              <a:t>Secure and privacy preserving!</a:t>
            </a:r>
          </a:p>
          <a:p>
            <a:pPr marL="457200" lvl="1" indent="-457200"/>
            <a:r>
              <a:rPr lang="en-US" sz="2800">
                <a:solidFill>
                  <a:srgbClr val="00B050"/>
                </a:solidFill>
                <a:latin typeface="Trebuchet MS"/>
              </a:rPr>
              <a:t>Accountability!</a:t>
            </a:r>
          </a:p>
          <a:p>
            <a:pPr marL="0" lvl="1" indent="0">
              <a:buNone/>
            </a:pPr>
            <a:endParaRPr lang="en-US" sz="2800">
              <a:latin typeface="Trebuchet MS"/>
            </a:endParaRPr>
          </a:p>
          <a:p>
            <a:pPr marL="0" lvl="1" indent="0">
              <a:buNone/>
            </a:pPr>
            <a:endParaRPr lang="en-US" sz="2800">
              <a:latin typeface="Trebuchet MS"/>
            </a:endParaRPr>
          </a:p>
          <a:p>
            <a:pPr marL="457200" lvl="1" indent="-457200"/>
            <a:r>
              <a:rPr lang="en-US" sz="2800">
                <a:solidFill>
                  <a:srgbClr val="FF0000"/>
                </a:solidFill>
                <a:latin typeface="Trebuchet MS"/>
              </a:rPr>
              <a:t>Technology tool chain not mature</a:t>
            </a:r>
          </a:p>
          <a:p>
            <a:pPr marL="457200" lvl="1" indent="-457200"/>
            <a:r>
              <a:rPr lang="en-US" sz="2800">
                <a:solidFill>
                  <a:srgbClr val="FF0000"/>
                </a:solidFill>
                <a:latin typeface="Trebuchet MS"/>
              </a:rPr>
              <a:t>Complex to design</a:t>
            </a:r>
          </a:p>
          <a:p>
            <a:pPr marL="914400" lvl="2" indent="-457200"/>
            <a:r>
              <a:rPr lang="en-US" sz="2400">
                <a:solidFill>
                  <a:srgbClr val="FF0000"/>
                </a:solidFill>
                <a:latin typeface="Trebuchet MS"/>
              </a:rPr>
              <a:t>Almost a year of development</a:t>
            </a:r>
          </a:p>
          <a:p>
            <a:pPr marL="0" lvl="1" indent="0">
              <a:buNone/>
            </a:pPr>
            <a:endParaRPr lang="en-US" sz="2800">
              <a:latin typeface="Trebuchet MS"/>
            </a:endParaRPr>
          </a:p>
        </p:txBody>
      </p:sp>
    </p:spTree>
    <p:extLst>
      <p:ext uri="{BB962C8B-B14F-4D97-AF65-F5344CB8AC3E}">
        <p14:creationId xmlns:p14="http://schemas.microsoft.com/office/powerpoint/2010/main" val="1386370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99FB9-7810-3D42-A2B4-73ED4E4B37DB}"/>
              </a:ext>
            </a:extLst>
          </p:cNvPr>
          <p:cNvSpPr>
            <a:spLocks noGrp="1"/>
          </p:cNvSpPr>
          <p:nvPr>
            <p:ph type="title"/>
          </p:nvPr>
        </p:nvSpPr>
        <p:spPr/>
        <p:txBody>
          <a:bodyPr/>
          <a:lstStyle/>
          <a:p>
            <a:pPr algn="just"/>
            <a:r>
              <a:rPr lang="en-US"/>
              <a:t>Conclusion</a:t>
            </a:r>
          </a:p>
        </p:txBody>
      </p:sp>
      <p:sp>
        <p:nvSpPr>
          <p:cNvPr id="3" name="Content Placeholder 2">
            <a:extLst>
              <a:ext uri="{FF2B5EF4-FFF2-40B4-BE49-F238E27FC236}">
                <a16:creationId xmlns:a16="http://schemas.microsoft.com/office/drawing/2014/main" id="{1131CF7F-B7BD-BD4A-A1A7-C305B5D60A09}"/>
              </a:ext>
            </a:extLst>
          </p:cNvPr>
          <p:cNvSpPr>
            <a:spLocks noGrp="1"/>
          </p:cNvSpPr>
          <p:nvPr>
            <p:ph idx="1"/>
          </p:nvPr>
        </p:nvSpPr>
        <p:spPr/>
        <p:txBody>
          <a:bodyPr vert="horz" lIns="91440" tIns="45720" rIns="91440" bIns="45720" rtlCol="0" anchor="t">
            <a:normAutofit/>
          </a:bodyPr>
          <a:lstStyle/>
          <a:p>
            <a:pPr marL="971550" lvl="1" indent="-514350">
              <a:buFont typeface="+mj-lt"/>
              <a:buAutoNum type="arabicPeriod"/>
            </a:pPr>
            <a:r>
              <a:rPr lang="en-US" sz="2800">
                <a:latin typeface="Trebuchet MS"/>
              </a:rPr>
              <a:t>Value of university setting</a:t>
            </a:r>
            <a:endParaRPr lang="en-US" sz="2800"/>
          </a:p>
          <a:p>
            <a:pPr lvl="2"/>
            <a:r>
              <a:rPr lang="en-US" sz="2400">
                <a:latin typeface="Trebuchet MS"/>
              </a:rPr>
              <a:t>Accessible, mandatory testing</a:t>
            </a:r>
          </a:p>
          <a:p>
            <a:pPr lvl="2"/>
            <a:r>
              <a:rPr lang="en-US" sz="2400">
                <a:latin typeface="Trebuchet MS"/>
              </a:rPr>
              <a:t>Nonprofit, trusted entity</a:t>
            </a:r>
          </a:p>
          <a:p>
            <a:pPr lvl="2"/>
            <a:r>
              <a:rPr lang="en-US" sz="2400">
                <a:latin typeface="Trebuchet MS"/>
              </a:rPr>
              <a:t>High device ownership</a:t>
            </a:r>
          </a:p>
          <a:p>
            <a:pPr marL="971550" lvl="1" indent="-514350">
              <a:buAutoNum type="arabicPeriod"/>
            </a:pPr>
            <a:r>
              <a:rPr lang="en-US" sz="2800">
                <a:latin typeface="Trebuchet MS"/>
              </a:rPr>
              <a:t>Safer Illinois: Decentralized Mobile System</a:t>
            </a:r>
          </a:p>
          <a:p>
            <a:pPr lvl="2"/>
            <a:r>
              <a:rPr lang="en-US" sz="2400">
                <a:latin typeface="Trebuchet MS"/>
              </a:rPr>
              <a:t>Privacy and security guarantees, scalable and easy implementation</a:t>
            </a:r>
          </a:p>
          <a:p>
            <a:pPr lvl="2"/>
            <a:r>
              <a:rPr lang="en-US" sz="2400">
                <a:latin typeface="Trebuchet MS"/>
              </a:rPr>
              <a:t>Limited analysis and requires widespread device ownership</a:t>
            </a:r>
          </a:p>
          <a:p>
            <a:pPr marL="971550" lvl="1" indent="-514350">
              <a:buAutoNum type="arabicPeriod"/>
            </a:pPr>
            <a:r>
              <a:rPr lang="en-US" sz="2800" err="1">
                <a:latin typeface="Trebuchet MS"/>
              </a:rPr>
              <a:t>RokWall</a:t>
            </a:r>
            <a:r>
              <a:rPr lang="en-US" sz="2800">
                <a:latin typeface="Trebuchet MS"/>
              </a:rPr>
              <a:t>: Centralized Enclave Architecture</a:t>
            </a:r>
            <a:endParaRPr lang="en-US" sz="2800"/>
          </a:p>
          <a:p>
            <a:pPr lvl="2"/>
            <a:r>
              <a:rPr lang="en-US" sz="2400">
                <a:latin typeface="Trebuchet MS"/>
              </a:rPr>
              <a:t>Centralized analysis and no user devices needed</a:t>
            </a:r>
          </a:p>
          <a:p>
            <a:pPr lvl="2"/>
            <a:r>
              <a:rPr lang="en-US" sz="2400">
                <a:latin typeface="Trebuchet MS"/>
              </a:rPr>
              <a:t>Immature toolchains and remaining engineering challenges</a:t>
            </a:r>
          </a:p>
          <a:p>
            <a:pPr marL="457200" lvl="1" indent="0">
              <a:buNone/>
            </a:pPr>
            <a:endParaRPr lang="en-US" sz="2800"/>
          </a:p>
          <a:p>
            <a:pPr lvl="1"/>
            <a:endParaRPr lang="en-US" sz="2800"/>
          </a:p>
        </p:txBody>
      </p:sp>
    </p:spTree>
    <p:extLst>
      <p:ext uri="{BB962C8B-B14F-4D97-AF65-F5344CB8AC3E}">
        <p14:creationId xmlns:p14="http://schemas.microsoft.com/office/powerpoint/2010/main" val="3808141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F71852-0DB5-984D-866B-41EF10CA5821}"/>
              </a:ext>
            </a:extLst>
          </p:cNvPr>
          <p:cNvPicPr>
            <a:picLocks noChangeAspect="1"/>
          </p:cNvPicPr>
          <p:nvPr/>
        </p:nvPicPr>
        <p:blipFill>
          <a:blip r:embed="rId3"/>
          <a:stretch>
            <a:fillRect/>
          </a:stretch>
        </p:blipFill>
        <p:spPr>
          <a:xfrm>
            <a:off x="6492474" y="2945791"/>
            <a:ext cx="5395196" cy="1904652"/>
          </a:xfrm>
          <a:prstGeom prst="rect">
            <a:avLst/>
          </a:prstGeom>
        </p:spPr>
      </p:pic>
      <p:pic>
        <p:nvPicPr>
          <p:cNvPr id="5" name="Picture 4">
            <a:extLst>
              <a:ext uri="{FF2B5EF4-FFF2-40B4-BE49-F238E27FC236}">
                <a16:creationId xmlns:a16="http://schemas.microsoft.com/office/drawing/2014/main" id="{428FB836-2371-F44B-9641-236C4DD6703F}"/>
              </a:ext>
            </a:extLst>
          </p:cNvPr>
          <p:cNvPicPr>
            <a:picLocks noChangeAspect="1"/>
          </p:cNvPicPr>
          <p:nvPr/>
        </p:nvPicPr>
        <p:blipFill>
          <a:blip r:embed="rId4"/>
          <a:stretch>
            <a:fillRect/>
          </a:stretch>
        </p:blipFill>
        <p:spPr>
          <a:xfrm>
            <a:off x="304330" y="2974861"/>
            <a:ext cx="5972645" cy="1524862"/>
          </a:xfrm>
          <a:prstGeom prst="rect">
            <a:avLst/>
          </a:prstGeom>
        </p:spPr>
      </p:pic>
      <p:pic>
        <p:nvPicPr>
          <p:cNvPr id="6" name="Picture 5">
            <a:extLst>
              <a:ext uri="{FF2B5EF4-FFF2-40B4-BE49-F238E27FC236}">
                <a16:creationId xmlns:a16="http://schemas.microsoft.com/office/drawing/2014/main" id="{49BFF408-7FF3-DD4A-88D1-6A71606BAD27}"/>
              </a:ext>
            </a:extLst>
          </p:cNvPr>
          <p:cNvPicPr>
            <a:picLocks noChangeAspect="1"/>
          </p:cNvPicPr>
          <p:nvPr/>
        </p:nvPicPr>
        <p:blipFill>
          <a:blip r:embed="rId5"/>
          <a:stretch>
            <a:fillRect/>
          </a:stretch>
        </p:blipFill>
        <p:spPr>
          <a:xfrm>
            <a:off x="6406615" y="4453344"/>
            <a:ext cx="5285190" cy="1816936"/>
          </a:xfrm>
          <a:prstGeom prst="rect">
            <a:avLst/>
          </a:prstGeom>
        </p:spPr>
      </p:pic>
      <p:pic>
        <p:nvPicPr>
          <p:cNvPr id="8" name="Picture 7">
            <a:extLst>
              <a:ext uri="{FF2B5EF4-FFF2-40B4-BE49-F238E27FC236}">
                <a16:creationId xmlns:a16="http://schemas.microsoft.com/office/drawing/2014/main" id="{BE170E54-07A5-CB45-B504-8E2C2B63E26C}"/>
              </a:ext>
            </a:extLst>
          </p:cNvPr>
          <p:cNvPicPr>
            <a:picLocks noChangeAspect="1"/>
          </p:cNvPicPr>
          <p:nvPr/>
        </p:nvPicPr>
        <p:blipFill>
          <a:blip r:embed="rId6"/>
          <a:stretch>
            <a:fillRect/>
          </a:stretch>
        </p:blipFill>
        <p:spPr>
          <a:xfrm>
            <a:off x="676991" y="4764701"/>
            <a:ext cx="4695109" cy="1968488"/>
          </a:xfrm>
          <a:prstGeom prst="rect">
            <a:avLst/>
          </a:prstGeom>
        </p:spPr>
      </p:pic>
      <p:pic>
        <p:nvPicPr>
          <p:cNvPr id="12" name="Picture 11">
            <a:extLst>
              <a:ext uri="{FF2B5EF4-FFF2-40B4-BE49-F238E27FC236}">
                <a16:creationId xmlns:a16="http://schemas.microsoft.com/office/drawing/2014/main" id="{31BF8AB8-FCF5-924A-B7FB-1E568D707A2F}"/>
              </a:ext>
            </a:extLst>
          </p:cNvPr>
          <p:cNvPicPr>
            <a:picLocks noChangeAspect="1"/>
          </p:cNvPicPr>
          <p:nvPr/>
        </p:nvPicPr>
        <p:blipFill>
          <a:blip r:embed="rId7"/>
          <a:stretch>
            <a:fillRect/>
          </a:stretch>
        </p:blipFill>
        <p:spPr>
          <a:xfrm>
            <a:off x="789726" y="126452"/>
            <a:ext cx="9535583" cy="2601412"/>
          </a:xfrm>
          <a:prstGeom prst="rect">
            <a:avLst/>
          </a:prstGeom>
          <a:ln w="76200">
            <a:solidFill>
              <a:srgbClr val="FF0000"/>
            </a:solidFill>
          </a:ln>
        </p:spPr>
      </p:pic>
    </p:spTree>
    <p:extLst>
      <p:ext uri="{BB962C8B-B14F-4D97-AF65-F5344CB8AC3E}">
        <p14:creationId xmlns:p14="http://schemas.microsoft.com/office/powerpoint/2010/main" val="1584832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627FB-69B0-DA49-9560-70E50D7B7A78}"/>
              </a:ext>
            </a:extLst>
          </p:cNvPr>
          <p:cNvSpPr>
            <a:spLocks noGrp="1"/>
          </p:cNvSpPr>
          <p:nvPr>
            <p:ph type="title"/>
          </p:nvPr>
        </p:nvSpPr>
        <p:spPr/>
        <p:txBody>
          <a:bodyPr/>
          <a:lstStyle/>
          <a:p>
            <a:r>
              <a:rPr lang="en-US"/>
              <a:t>Q &amp; A</a:t>
            </a:r>
          </a:p>
        </p:txBody>
      </p:sp>
      <p:sp>
        <p:nvSpPr>
          <p:cNvPr id="3" name="Content Placeholder 2">
            <a:extLst>
              <a:ext uri="{FF2B5EF4-FFF2-40B4-BE49-F238E27FC236}">
                <a16:creationId xmlns:a16="http://schemas.microsoft.com/office/drawing/2014/main" id="{5C595673-D349-4649-A002-03BF910B7431}"/>
              </a:ext>
            </a:extLst>
          </p:cNvPr>
          <p:cNvSpPr>
            <a:spLocks noGrp="1"/>
          </p:cNvSpPr>
          <p:nvPr>
            <p:ph idx="1"/>
          </p:nvPr>
        </p:nvSpPr>
        <p:spPr/>
        <p:txBody>
          <a:bodyPr/>
          <a:lstStyle/>
          <a:p>
            <a:r>
              <a:rPr lang="en-US" dirty="0"/>
              <a:t>Paper: </a:t>
            </a:r>
            <a:r>
              <a:rPr lang="en-US" dirty="0">
                <a:hlinkClick r:id="rId2"/>
              </a:rPr>
              <a:t>https://arxiv.org/abs/2101.07897</a:t>
            </a:r>
            <a:endParaRPr lang="en-US" dirty="0"/>
          </a:p>
          <a:p>
            <a:endParaRPr lang="en-US" dirty="0"/>
          </a:p>
          <a:p>
            <a:r>
              <a:rPr lang="en-US" dirty="0"/>
              <a:t>Contact: </a:t>
            </a:r>
            <a:r>
              <a:rPr lang="en-US" dirty="0">
                <a:hlinkClick r:id="rId3"/>
              </a:rPr>
              <a:t>vsm2@Illinois.edu</a:t>
            </a:r>
            <a:r>
              <a:rPr lang="en-US" dirty="0"/>
              <a:t> </a:t>
            </a:r>
          </a:p>
        </p:txBody>
      </p:sp>
    </p:spTree>
    <p:extLst>
      <p:ext uri="{BB962C8B-B14F-4D97-AF65-F5344CB8AC3E}">
        <p14:creationId xmlns:p14="http://schemas.microsoft.com/office/powerpoint/2010/main" val="33195036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40F45-EAD9-0240-95F6-79053F31E5F8}"/>
              </a:ext>
            </a:extLst>
          </p:cNvPr>
          <p:cNvSpPr>
            <a:spLocks noGrp="1"/>
          </p:cNvSpPr>
          <p:nvPr>
            <p:ph type="title"/>
          </p:nvPr>
        </p:nvSpPr>
        <p:spPr/>
        <p:txBody>
          <a:bodyPr/>
          <a:lstStyle/>
          <a:p>
            <a:r>
              <a:rPr lang="en-US"/>
              <a:t>Backup</a:t>
            </a:r>
          </a:p>
        </p:txBody>
      </p:sp>
      <p:sp>
        <p:nvSpPr>
          <p:cNvPr id="3" name="Content Placeholder 2">
            <a:extLst>
              <a:ext uri="{FF2B5EF4-FFF2-40B4-BE49-F238E27FC236}">
                <a16:creationId xmlns:a16="http://schemas.microsoft.com/office/drawing/2014/main" id="{DF4289F2-1063-D142-9522-512A5643069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427203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B9EEF-EC48-C142-8FB1-20C5683AEC93}"/>
              </a:ext>
            </a:extLst>
          </p:cNvPr>
          <p:cNvSpPr>
            <a:spLocks noGrp="1"/>
          </p:cNvSpPr>
          <p:nvPr>
            <p:ph type="title"/>
          </p:nvPr>
        </p:nvSpPr>
        <p:spPr/>
        <p:txBody>
          <a:bodyPr>
            <a:normAutofit fontScale="90000"/>
          </a:bodyPr>
          <a:lstStyle/>
          <a:p>
            <a:r>
              <a:rPr lang="en-US"/>
              <a:t>Exposure Notification System (Google/Apple)</a:t>
            </a:r>
          </a:p>
        </p:txBody>
      </p:sp>
      <p:pic>
        <p:nvPicPr>
          <p:cNvPr id="4098" name="Picture 2" descr="Image result for alice and bob contact tracing">
            <a:extLst>
              <a:ext uri="{FF2B5EF4-FFF2-40B4-BE49-F238E27FC236}">
                <a16:creationId xmlns:a16="http://schemas.microsoft.com/office/drawing/2014/main" id="{23824695-4CE9-F446-A25F-1B37CBFC4A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671" y="1047750"/>
            <a:ext cx="10083800" cy="5638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9149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7883EC-C01D-477D-B393-F44DF272E960}"/>
              </a:ext>
            </a:extLst>
          </p:cNvPr>
          <p:cNvSpPr>
            <a:spLocks noGrp="1"/>
          </p:cNvSpPr>
          <p:nvPr>
            <p:ph type="title"/>
          </p:nvPr>
        </p:nvSpPr>
        <p:spPr/>
        <p:txBody>
          <a:bodyPr>
            <a:normAutofit/>
          </a:bodyPr>
          <a:lstStyle/>
          <a:p>
            <a:r>
              <a:rPr lang="en-US">
                <a:latin typeface="Trebuchet MS"/>
              </a:rPr>
              <a:t>Motivation (Requirements)</a:t>
            </a:r>
          </a:p>
        </p:txBody>
      </p:sp>
      <p:sp>
        <p:nvSpPr>
          <p:cNvPr id="3" name="Content Placeholder 2">
            <a:extLst>
              <a:ext uri="{FF2B5EF4-FFF2-40B4-BE49-F238E27FC236}">
                <a16:creationId xmlns:a16="http://schemas.microsoft.com/office/drawing/2014/main" id="{943F88CF-3347-458D-9BA6-7EBD5FCD5F91}"/>
              </a:ext>
            </a:extLst>
          </p:cNvPr>
          <p:cNvSpPr>
            <a:spLocks noGrp="1"/>
          </p:cNvSpPr>
          <p:nvPr>
            <p:ph idx="1"/>
          </p:nvPr>
        </p:nvSpPr>
        <p:spPr/>
        <p:txBody>
          <a:bodyPr vert="horz" lIns="91440" tIns="45720" rIns="91440" bIns="45720" rtlCol="0" anchor="t">
            <a:normAutofit/>
          </a:bodyPr>
          <a:lstStyle/>
          <a:p>
            <a:r>
              <a:rPr lang="en-US">
                <a:latin typeface="Trebuchet MS"/>
              </a:rPr>
              <a:t>Need data analytics on sensitive data </a:t>
            </a:r>
            <a:endParaRPr lang="en-US"/>
          </a:p>
          <a:p>
            <a:pPr lvl="1"/>
            <a:r>
              <a:rPr lang="en-US">
                <a:latin typeface="Trebuchet MS"/>
              </a:rPr>
              <a:t>Trusting service providers is hard. </a:t>
            </a:r>
          </a:p>
          <a:p>
            <a:r>
              <a:rPr lang="en-US">
                <a:latin typeface="Trebuchet MS"/>
              </a:rPr>
              <a:t>Need security:</a:t>
            </a:r>
            <a:endParaRPr lang="en-US"/>
          </a:p>
          <a:p>
            <a:pPr lvl="1"/>
            <a:r>
              <a:rPr lang="en-US">
                <a:latin typeface="Trebuchet MS"/>
              </a:rPr>
              <a:t>Resilient to attackers, cloud service providers, and manufacturers</a:t>
            </a:r>
          </a:p>
          <a:p>
            <a:pPr lvl="1"/>
            <a:r>
              <a:rPr lang="en-US">
                <a:latin typeface="Trebuchet MS"/>
              </a:rPr>
              <a:t>Even if security breach occurs, resulting data should be useless</a:t>
            </a:r>
          </a:p>
          <a:p>
            <a:r>
              <a:rPr lang="en-US">
                <a:latin typeface="Trebuchet MS"/>
              </a:rPr>
              <a:t>Need privacy guarantees:</a:t>
            </a:r>
          </a:p>
          <a:p>
            <a:pPr lvl="1"/>
            <a:r>
              <a:rPr lang="en-US">
                <a:latin typeface="Trebuchet MS"/>
              </a:rPr>
              <a:t>My data is used only by the services I authorize</a:t>
            </a:r>
            <a:endParaRPr lang="en-US"/>
          </a:p>
          <a:p>
            <a:pPr lvl="1"/>
            <a:r>
              <a:rPr lang="en-US">
                <a:latin typeface="Trebuchet MS"/>
              </a:rPr>
              <a:t>3</a:t>
            </a:r>
            <a:r>
              <a:rPr lang="en-US" baseline="30000">
                <a:latin typeface="Trebuchet MS"/>
              </a:rPr>
              <a:t>rd</a:t>
            </a:r>
            <a:r>
              <a:rPr lang="en-US">
                <a:latin typeface="Trebuchet MS"/>
              </a:rPr>
              <a:t> party cannot access data beyond its intended functionality</a:t>
            </a:r>
          </a:p>
          <a:p>
            <a:pPr lvl="1"/>
            <a:r>
              <a:rPr lang="en-US">
                <a:latin typeface="Trebuchet MS"/>
              </a:rPr>
              <a:t>Data is not exploited for sales or advertisement </a:t>
            </a:r>
            <a:endParaRPr lang="en-US"/>
          </a:p>
          <a:p>
            <a:pPr lvl="1"/>
            <a:endParaRPr lang="en-US"/>
          </a:p>
        </p:txBody>
      </p:sp>
      <p:sp>
        <p:nvSpPr>
          <p:cNvPr id="5" name="Rounded Rectangle 4">
            <a:extLst>
              <a:ext uri="{FF2B5EF4-FFF2-40B4-BE49-F238E27FC236}">
                <a16:creationId xmlns:a16="http://schemas.microsoft.com/office/drawing/2014/main" id="{E6EC128D-8629-7C48-AFB6-E9735967C2C5}"/>
              </a:ext>
            </a:extLst>
          </p:cNvPr>
          <p:cNvSpPr/>
          <p:nvPr/>
        </p:nvSpPr>
        <p:spPr>
          <a:xfrm>
            <a:off x="445314" y="5436343"/>
            <a:ext cx="11398685" cy="971414"/>
          </a:xfrm>
          <a:prstGeom prst="round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a:latin typeface="Trebuchet MS" panose="020B0703020202090204" pitchFamily="34" charset="0"/>
              </a:rPr>
              <a:t>University Apps can create legitimate trust as credible, non-profit organizations</a:t>
            </a:r>
          </a:p>
        </p:txBody>
      </p:sp>
    </p:spTree>
    <p:extLst>
      <p:ext uri="{BB962C8B-B14F-4D97-AF65-F5344CB8AC3E}">
        <p14:creationId xmlns:p14="http://schemas.microsoft.com/office/powerpoint/2010/main" val="337941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AF402D-D8E4-5A4F-934E-EA6D34CDD905}"/>
              </a:ext>
            </a:extLst>
          </p:cNvPr>
          <p:cNvSpPr>
            <a:spLocks noGrp="1"/>
          </p:cNvSpPr>
          <p:nvPr>
            <p:ph type="title"/>
          </p:nvPr>
        </p:nvSpPr>
        <p:spPr/>
        <p:txBody>
          <a:bodyPr/>
          <a:lstStyle/>
          <a:p>
            <a:r>
              <a:rPr lang="en-US"/>
              <a:t>Outline</a:t>
            </a:r>
          </a:p>
        </p:txBody>
      </p:sp>
      <p:sp>
        <p:nvSpPr>
          <p:cNvPr id="3" name="Content Placeholder 2">
            <a:extLst>
              <a:ext uri="{FF2B5EF4-FFF2-40B4-BE49-F238E27FC236}">
                <a16:creationId xmlns:a16="http://schemas.microsoft.com/office/drawing/2014/main" id="{503FDB39-2DF9-4F4F-9192-7F36BFEAF51F}"/>
              </a:ext>
            </a:extLst>
          </p:cNvPr>
          <p:cNvSpPr>
            <a:spLocks noGrp="1"/>
          </p:cNvSpPr>
          <p:nvPr>
            <p:ph idx="1"/>
          </p:nvPr>
        </p:nvSpPr>
        <p:spPr>
          <a:xfrm>
            <a:off x="519829" y="1476451"/>
            <a:ext cx="11398685" cy="4692629"/>
          </a:xfrm>
        </p:spPr>
        <p:txBody>
          <a:bodyPr/>
          <a:lstStyle/>
          <a:p>
            <a:r>
              <a:rPr lang="en-US"/>
              <a:t>Safer Illinois – decentralized exposure notification system</a:t>
            </a:r>
          </a:p>
          <a:p>
            <a:pPr lvl="1"/>
            <a:r>
              <a:rPr lang="en-US"/>
              <a:t>Launched Aug 2020 at UIUC</a:t>
            </a:r>
          </a:p>
          <a:p>
            <a:pPr lvl="1"/>
            <a:r>
              <a:rPr lang="en-US">
                <a:latin typeface="Trebuchet MS"/>
              </a:rPr>
              <a:t>Variants of app – </a:t>
            </a:r>
            <a:r>
              <a:rPr lang="en-US" err="1">
                <a:latin typeface="Trebuchet MS"/>
              </a:rPr>
              <a:t>SaferBadger</a:t>
            </a:r>
            <a:r>
              <a:rPr lang="en-US">
                <a:latin typeface="Trebuchet MS"/>
              </a:rPr>
              <a:t> (</a:t>
            </a:r>
            <a:r>
              <a:rPr lang="en-US" err="1">
                <a:latin typeface="Trebuchet MS"/>
              </a:rPr>
              <a:t>UWisc</a:t>
            </a:r>
            <a:r>
              <a:rPr lang="en-US">
                <a:latin typeface="Trebuchet MS"/>
              </a:rPr>
              <a:t>), Safer Community (CUHD) … </a:t>
            </a:r>
            <a:endParaRPr lang="en-US"/>
          </a:p>
          <a:p>
            <a:pPr lvl="1"/>
            <a:r>
              <a:rPr lang="en-US"/>
              <a:t>Design and security </a:t>
            </a:r>
          </a:p>
          <a:p>
            <a:pPr lvl="1"/>
            <a:r>
              <a:rPr lang="en-US"/>
              <a:t>Implementation challenges</a:t>
            </a:r>
          </a:p>
          <a:p>
            <a:pPr lvl="1"/>
            <a:r>
              <a:rPr lang="en-US"/>
              <a:t>Safer Illinois early statistics</a:t>
            </a:r>
          </a:p>
          <a:p>
            <a:pPr lvl="1"/>
            <a:endParaRPr lang="en-US"/>
          </a:p>
          <a:p>
            <a:r>
              <a:rPr lang="en-US" err="1"/>
              <a:t>RokWall</a:t>
            </a:r>
            <a:r>
              <a:rPr lang="en-US"/>
              <a:t> – centralized secure-privacy preserving computing infra.</a:t>
            </a:r>
          </a:p>
          <a:p>
            <a:pPr lvl="1"/>
            <a:r>
              <a:rPr lang="en-US"/>
              <a:t>Motivation </a:t>
            </a:r>
          </a:p>
          <a:p>
            <a:pPr lvl="1"/>
            <a:r>
              <a:rPr lang="en-US"/>
              <a:t>Design and security</a:t>
            </a:r>
          </a:p>
          <a:p>
            <a:pPr lvl="1"/>
            <a:r>
              <a:rPr lang="en-US"/>
              <a:t>Implementation challenges </a:t>
            </a:r>
          </a:p>
        </p:txBody>
      </p:sp>
    </p:spTree>
    <p:extLst>
      <p:ext uri="{BB962C8B-B14F-4D97-AF65-F5344CB8AC3E}">
        <p14:creationId xmlns:p14="http://schemas.microsoft.com/office/powerpoint/2010/main" val="1281441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626C06B-837F-4345-A9B0-EEB96FD0D110}"/>
              </a:ext>
            </a:extLst>
          </p:cNvPr>
          <p:cNvSpPr>
            <a:spLocks noGrp="1"/>
          </p:cNvSpPr>
          <p:nvPr>
            <p:ph type="title"/>
          </p:nvPr>
        </p:nvSpPr>
        <p:spPr/>
        <p:txBody>
          <a:bodyPr/>
          <a:lstStyle/>
          <a:p>
            <a:r>
              <a:rPr lang="en-US"/>
              <a:t>Safer Illinois</a:t>
            </a:r>
          </a:p>
        </p:txBody>
      </p:sp>
      <p:sp>
        <p:nvSpPr>
          <p:cNvPr id="5" name="Text Placeholder 4">
            <a:extLst>
              <a:ext uri="{FF2B5EF4-FFF2-40B4-BE49-F238E27FC236}">
                <a16:creationId xmlns:a16="http://schemas.microsoft.com/office/drawing/2014/main" id="{F202947D-23B9-4F49-99F4-0FF751138161}"/>
              </a:ext>
            </a:extLst>
          </p:cNvPr>
          <p:cNvSpPr>
            <a:spLocks noGrp="1"/>
          </p:cNvSpPr>
          <p:nvPr>
            <p:ph type="body" idx="1"/>
          </p:nvPr>
        </p:nvSpPr>
        <p:spPr>
          <a:xfrm>
            <a:off x="831850" y="4589463"/>
            <a:ext cx="10655300" cy="1500187"/>
          </a:xfrm>
        </p:spPr>
        <p:txBody>
          <a:bodyPr/>
          <a:lstStyle/>
          <a:p>
            <a:r>
              <a:rPr lang="en-US"/>
              <a:t>Decentralized exposure notification system using Google/Apple APIs.</a:t>
            </a:r>
          </a:p>
        </p:txBody>
      </p:sp>
    </p:spTree>
    <p:extLst>
      <p:ext uri="{BB962C8B-B14F-4D97-AF65-F5344CB8AC3E}">
        <p14:creationId xmlns:p14="http://schemas.microsoft.com/office/powerpoint/2010/main" val="630215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B9EEF-EC48-C142-8FB1-20C5683AEC93}"/>
              </a:ext>
            </a:extLst>
          </p:cNvPr>
          <p:cNvSpPr>
            <a:spLocks noGrp="1"/>
          </p:cNvSpPr>
          <p:nvPr>
            <p:ph type="title"/>
          </p:nvPr>
        </p:nvSpPr>
        <p:spPr/>
        <p:txBody>
          <a:bodyPr/>
          <a:lstStyle/>
          <a:p>
            <a:r>
              <a:rPr lang="en-US"/>
              <a:t>Safer Illinois </a:t>
            </a:r>
          </a:p>
        </p:txBody>
      </p:sp>
      <p:sp>
        <p:nvSpPr>
          <p:cNvPr id="3" name="Content Placeholder 2">
            <a:extLst>
              <a:ext uri="{FF2B5EF4-FFF2-40B4-BE49-F238E27FC236}">
                <a16:creationId xmlns:a16="http://schemas.microsoft.com/office/drawing/2014/main" id="{7C87ED80-897F-A249-9E55-FF91933377C8}"/>
              </a:ext>
            </a:extLst>
          </p:cNvPr>
          <p:cNvSpPr>
            <a:spLocks noGrp="1"/>
          </p:cNvSpPr>
          <p:nvPr>
            <p:ph idx="1"/>
          </p:nvPr>
        </p:nvSpPr>
        <p:spPr>
          <a:xfrm>
            <a:off x="519829" y="1246340"/>
            <a:ext cx="7881221" cy="5425923"/>
          </a:xfrm>
        </p:spPr>
        <p:txBody>
          <a:bodyPr vert="horz" lIns="91440" tIns="45720" rIns="91440" bIns="45720" rtlCol="0" anchor="t">
            <a:normAutofit/>
          </a:bodyPr>
          <a:lstStyle/>
          <a:p>
            <a:r>
              <a:rPr lang="en-US" dirty="0"/>
              <a:t>Assumes frequent testing of users</a:t>
            </a:r>
          </a:p>
          <a:p>
            <a:r>
              <a:rPr lang="en-US" dirty="0">
                <a:latin typeface="Trebuchet MS"/>
              </a:rPr>
              <a:t>Privacy-first philosophy</a:t>
            </a:r>
          </a:p>
          <a:p>
            <a:pPr lvl="1"/>
            <a:r>
              <a:rPr lang="en-US" dirty="0">
                <a:latin typeface="Trebuchet MS"/>
              </a:rPr>
              <a:t>Decentralized architecture</a:t>
            </a:r>
          </a:p>
          <a:p>
            <a:pPr lvl="1"/>
            <a:r>
              <a:rPr lang="en-US" dirty="0">
                <a:latin typeface="Trebuchet MS"/>
              </a:rPr>
              <a:t>Open-source codebase</a:t>
            </a:r>
          </a:p>
          <a:p>
            <a:pPr lvl="1"/>
            <a:r>
              <a:rPr lang="en-US" dirty="0">
                <a:latin typeface="Trebuchet MS"/>
              </a:rPr>
              <a:t>Minimal data policy</a:t>
            </a:r>
          </a:p>
          <a:p>
            <a:r>
              <a:rPr lang="en-US" dirty="0"/>
              <a:t>Services:</a:t>
            </a:r>
          </a:p>
          <a:p>
            <a:pPr lvl="1"/>
            <a:r>
              <a:rPr lang="en-US" dirty="0">
                <a:latin typeface="Trebuchet MS"/>
              </a:rPr>
              <a:t>Exposure notification based on GAEN (voluntarily)</a:t>
            </a:r>
          </a:p>
          <a:p>
            <a:pPr lvl="1"/>
            <a:r>
              <a:rPr lang="en-US" dirty="0">
                <a:latin typeface="Trebuchet MS"/>
              </a:rPr>
              <a:t>Health status card</a:t>
            </a:r>
          </a:p>
          <a:p>
            <a:pPr lvl="1"/>
            <a:r>
              <a:rPr lang="en-US" dirty="0">
                <a:latin typeface="Trebuchet MS"/>
              </a:rPr>
              <a:t>Receive test results and find testing locations</a:t>
            </a:r>
          </a:p>
        </p:txBody>
      </p:sp>
      <p:pic>
        <p:nvPicPr>
          <p:cNvPr id="12" name="Picture 11">
            <a:extLst>
              <a:ext uri="{FF2B5EF4-FFF2-40B4-BE49-F238E27FC236}">
                <a16:creationId xmlns:a16="http://schemas.microsoft.com/office/drawing/2014/main" id="{1176700C-E835-8E4B-9428-EAF6C018BE35}"/>
              </a:ext>
            </a:extLst>
          </p:cNvPr>
          <p:cNvPicPr>
            <a:picLocks noChangeAspect="1"/>
          </p:cNvPicPr>
          <p:nvPr/>
        </p:nvPicPr>
        <p:blipFill>
          <a:blip r:embed="rId3"/>
          <a:stretch>
            <a:fillRect/>
          </a:stretch>
        </p:blipFill>
        <p:spPr>
          <a:xfrm>
            <a:off x="8337037" y="0"/>
            <a:ext cx="3854963" cy="6858000"/>
          </a:xfrm>
          <a:prstGeom prst="rect">
            <a:avLst/>
          </a:prstGeom>
        </p:spPr>
      </p:pic>
      <p:pic>
        <p:nvPicPr>
          <p:cNvPr id="13" name="Picture 12">
            <a:extLst>
              <a:ext uri="{FF2B5EF4-FFF2-40B4-BE49-F238E27FC236}">
                <a16:creationId xmlns:a16="http://schemas.microsoft.com/office/drawing/2014/main" id="{5C3B4C99-C461-854E-BDDA-6F9AE6F26EF3}"/>
              </a:ext>
            </a:extLst>
          </p:cNvPr>
          <p:cNvPicPr>
            <a:picLocks noChangeAspect="1"/>
          </p:cNvPicPr>
          <p:nvPr/>
        </p:nvPicPr>
        <p:blipFill>
          <a:blip r:embed="rId4"/>
          <a:stretch>
            <a:fillRect/>
          </a:stretch>
        </p:blipFill>
        <p:spPr>
          <a:xfrm>
            <a:off x="8337036" y="0"/>
            <a:ext cx="3854963" cy="6858000"/>
          </a:xfrm>
          <a:prstGeom prst="rect">
            <a:avLst/>
          </a:prstGeom>
        </p:spPr>
      </p:pic>
    </p:spTree>
    <p:extLst>
      <p:ext uri="{BB962C8B-B14F-4D97-AF65-F5344CB8AC3E}">
        <p14:creationId xmlns:p14="http://schemas.microsoft.com/office/powerpoint/2010/main" val="75362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ECFBF-BB44-4840-A238-47620353258D}"/>
              </a:ext>
            </a:extLst>
          </p:cNvPr>
          <p:cNvSpPr>
            <a:spLocks noGrp="1"/>
          </p:cNvSpPr>
          <p:nvPr>
            <p:ph type="title"/>
          </p:nvPr>
        </p:nvSpPr>
        <p:spPr>
          <a:xfrm>
            <a:off x="519829" y="365125"/>
            <a:ext cx="11398685" cy="881215"/>
          </a:xfrm>
        </p:spPr>
        <p:txBody>
          <a:bodyPr/>
          <a:lstStyle/>
          <a:p>
            <a:r>
              <a:rPr lang="en-US">
                <a:latin typeface="Trebuchet MS"/>
              </a:rPr>
              <a:t>Safer Illinois Operation</a:t>
            </a:r>
          </a:p>
        </p:txBody>
      </p:sp>
      <p:sp>
        <p:nvSpPr>
          <p:cNvPr id="3" name="Content Placeholder 2">
            <a:extLst>
              <a:ext uri="{FF2B5EF4-FFF2-40B4-BE49-F238E27FC236}">
                <a16:creationId xmlns:a16="http://schemas.microsoft.com/office/drawing/2014/main" id="{CDB88601-983E-DA41-8177-C013DB62422F}"/>
              </a:ext>
            </a:extLst>
          </p:cNvPr>
          <p:cNvSpPr>
            <a:spLocks noGrp="1"/>
          </p:cNvSpPr>
          <p:nvPr>
            <p:ph idx="1"/>
          </p:nvPr>
        </p:nvSpPr>
        <p:spPr>
          <a:xfrm>
            <a:off x="238836" y="1713399"/>
            <a:ext cx="7376127" cy="3600594"/>
          </a:xfrm>
        </p:spPr>
        <p:txBody>
          <a:bodyPr vert="horz" lIns="91440" tIns="45720" rIns="91440" bIns="45720" rtlCol="0" anchor="t">
            <a:normAutofit/>
          </a:bodyPr>
          <a:lstStyle/>
          <a:p>
            <a:pPr marL="0" indent="0">
              <a:buNone/>
            </a:pPr>
            <a:r>
              <a:rPr lang="en-US" sz="2200">
                <a:latin typeface="Trebuchet MS"/>
              </a:rPr>
              <a:t>1. User signs up with credential in Safer Illinois App</a:t>
            </a:r>
            <a:endParaRPr lang="en-US" sz="2200"/>
          </a:p>
          <a:p>
            <a:pPr marL="0" indent="0">
              <a:buNone/>
            </a:pPr>
            <a:r>
              <a:rPr lang="en-US" sz="2200">
                <a:latin typeface="Trebuchet MS"/>
              </a:rPr>
              <a:t>2. User undergoes test at testing site</a:t>
            </a:r>
          </a:p>
          <a:p>
            <a:pPr marL="0" indent="0">
              <a:buNone/>
            </a:pPr>
            <a:r>
              <a:rPr lang="en-US" sz="2200">
                <a:latin typeface="Trebuchet MS"/>
              </a:rPr>
              <a:t>3. Testing center uploads the test result data to server and user’s phone retrieves it. (unique encryption key) </a:t>
            </a:r>
          </a:p>
          <a:p>
            <a:pPr marL="0" indent="0">
              <a:buNone/>
            </a:pPr>
            <a:r>
              <a:rPr lang="en-US" sz="2200">
                <a:latin typeface="Trebuchet MS"/>
              </a:rPr>
              <a:t>4. User displays health status on their phone to gain building access</a:t>
            </a:r>
          </a:p>
          <a:p>
            <a:pPr marL="0" indent="0">
              <a:buNone/>
            </a:pPr>
            <a:r>
              <a:rPr lang="en-US" sz="2200">
                <a:latin typeface="Trebuchet MS"/>
              </a:rPr>
              <a:t>5. App constantly emits and captures Bluetooth RPIs to perform exposure notification </a:t>
            </a:r>
            <a:endParaRPr lang="en-US"/>
          </a:p>
        </p:txBody>
      </p:sp>
      <p:sp>
        <p:nvSpPr>
          <p:cNvPr id="4" name="Rounded Rectangle 3">
            <a:extLst>
              <a:ext uri="{FF2B5EF4-FFF2-40B4-BE49-F238E27FC236}">
                <a16:creationId xmlns:a16="http://schemas.microsoft.com/office/drawing/2014/main" id="{3CC6CF52-EFBB-D143-8388-673E0A1A03B2}"/>
              </a:ext>
            </a:extLst>
          </p:cNvPr>
          <p:cNvSpPr/>
          <p:nvPr/>
        </p:nvSpPr>
        <p:spPr>
          <a:xfrm>
            <a:off x="9890531" y="3109867"/>
            <a:ext cx="1830647" cy="624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Trebuchet MS" panose="020B0703020202090204" pitchFamily="34" charset="0"/>
              </a:rPr>
              <a:t>Testing Center</a:t>
            </a:r>
          </a:p>
        </p:txBody>
      </p:sp>
      <p:pic>
        <p:nvPicPr>
          <p:cNvPr id="37" name="Picture 2" descr="Client designs, themes, templates and downloadable graphic elements on  Dribbble">
            <a:extLst>
              <a:ext uri="{FF2B5EF4-FFF2-40B4-BE49-F238E27FC236}">
                <a16:creationId xmlns:a16="http://schemas.microsoft.com/office/drawing/2014/main" id="{86EA513D-A487-1A40-866B-2FCA8FB097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50" t="25625" r="64250" b="13250"/>
          <a:stretch/>
        </p:blipFill>
        <p:spPr bwMode="auto">
          <a:xfrm>
            <a:off x="7671438" y="1271056"/>
            <a:ext cx="538118" cy="913679"/>
          </a:xfrm>
          <a:prstGeom prst="rect">
            <a:avLst/>
          </a:prstGeom>
          <a:noFill/>
          <a:extLst>
            <a:ext uri="{909E8E84-426E-40DD-AFC4-6F175D3DCCD1}">
              <a14:hiddenFill xmlns:a14="http://schemas.microsoft.com/office/drawing/2010/main">
                <a:solidFill>
                  <a:srgbClr val="FFFFFF"/>
                </a:solidFill>
              </a14:hiddenFill>
            </a:ext>
          </a:extLst>
        </p:spPr>
      </p:pic>
      <p:sp>
        <p:nvSpPr>
          <p:cNvPr id="5" name="Right Arrow 4">
            <a:extLst>
              <a:ext uri="{FF2B5EF4-FFF2-40B4-BE49-F238E27FC236}">
                <a16:creationId xmlns:a16="http://schemas.microsoft.com/office/drawing/2014/main" id="{43313F60-38EA-9840-BF04-26E416E1EE07}"/>
              </a:ext>
            </a:extLst>
          </p:cNvPr>
          <p:cNvSpPr/>
          <p:nvPr/>
        </p:nvSpPr>
        <p:spPr>
          <a:xfrm>
            <a:off x="8338281" y="1545656"/>
            <a:ext cx="1008272" cy="372178"/>
          </a:xfrm>
          <a:prstGeom prst="rightArrow">
            <a:avLst/>
          </a:prstGeom>
          <a:solidFill>
            <a:schemeClr val="bg1">
              <a:lumMod val="8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a:solidFill>
                  <a:schemeClr val="tx1"/>
                </a:solidFill>
                <a:latin typeface="Trebuchet MS"/>
              </a:rPr>
              <a:t>Sign up</a:t>
            </a:r>
          </a:p>
        </p:txBody>
      </p:sp>
      <p:pic>
        <p:nvPicPr>
          <p:cNvPr id="9" name="Picture 2" descr="Client designs, themes, templates and downloadable graphic elements on  Dribbble">
            <a:extLst>
              <a:ext uri="{FF2B5EF4-FFF2-40B4-BE49-F238E27FC236}">
                <a16:creationId xmlns:a16="http://schemas.microsoft.com/office/drawing/2014/main" id="{6A98ACC1-3BCC-4945-808E-A05E32059A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50" t="25625" r="64250" b="13250"/>
          <a:stretch/>
        </p:blipFill>
        <p:spPr bwMode="auto">
          <a:xfrm>
            <a:off x="7671438" y="2487173"/>
            <a:ext cx="538118" cy="913679"/>
          </a:xfrm>
          <a:prstGeom prst="rect">
            <a:avLst/>
          </a:prstGeom>
          <a:noFill/>
          <a:extLst>
            <a:ext uri="{909E8E84-426E-40DD-AFC4-6F175D3DCCD1}">
              <a14:hiddenFill xmlns:a14="http://schemas.microsoft.com/office/drawing/2010/main">
                <a:solidFill>
                  <a:srgbClr val="FFFFFF"/>
                </a:solidFill>
              </a14:hiddenFill>
            </a:ext>
          </a:extLst>
        </p:spPr>
      </p:pic>
      <p:sp>
        <p:nvSpPr>
          <p:cNvPr id="10" name="Right Arrow 9">
            <a:extLst>
              <a:ext uri="{FF2B5EF4-FFF2-40B4-BE49-F238E27FC236}">
                <a16:creationId xmlns:a16="http://schemas.microsoft.com/office/drawing/2014/main" id="{8F6AFC62-D83A-6340-A0A1-21211BDD473C}"/>
              </a:ext>
            </a:extLst>
          </p:cNvPr>
          <p:cNvSpPr/>
          <p:nvPr/>
        </p:nvSpPr>
        <p:spPr>
          <a:xfrm rot="520891">
            <a:off x="8592753" y="2952988"/>
            <a:ext cx="995189" cy="364477"/>
          </a:xfrm>
          <a:prstGeom prst="rightArrow">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1200">
                <a:solidFill>
                  <a:schemeClr val="tx1"/>
                </a:solidFill>
                <a:latin typeface="Trebuchet MS"/>
              </a:rPr>
              <a:t>Test</a:t>
            </a:r>
            <a:endParaRPr lang="en-US"/>
          </a:p>
        </p:txBody>
      </p:sp>
      <p:sp>
        <p:nvSpPr>
          <p:cNvPr id="11" name="Rounded Rectangle 10">
            <a:extLst>
              <a:ext uri="{FF2B5EF4-FFF2-40B4-BE49-F238E27FC236}">
                <a16:creationId xmlns:a16="http://schemas.microsoft.com/office/drawing/2014/main" id="{856F6883-17F5-EA42-AA47-8AB4158D82BD}"/>
              </a:ext>
            </a:extLst>
          </p:cNvPr>
          <p:cNvSpPr/>
          <p:nvPr/>
        </p:nvSpPr>
        <p:spPr>
          <a:xfrm>
            <a:off x="9951857" y="4776756"/>
            <a:ext cx="1838344" cy="4684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000">
                <a:latin typeface="Trebuchet MS" panose="020B0703020202090204" pitchFamily="34" charset="0"/>
              </a:rPr>
              <a:t>Building</a:t>
            </a:r>
          </a:p>
        </p:txBody>
      </p:sp>
      <p:pic>
        <p:nvPicPr>
          <p:cNvPr id="13" name="Picture 2" descr="Client designs, themes, templates and downloadable graphic elements on  Dribbble">
            <a:extLst>
              <a:ext uri="{FF2B5EF4-FFF2-40B4-BE49-F238E27FC236}">
                <a16:creationId xmlns:a16="http://schemas.microsoft.com/office/drawing/2014/main" id="{DD748D01-4758-3E48-9885-20EDA56B13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50" t="25625" r="64250" b="13250"/>
          <a:stretch/>
        </p:blipFill>
        <p:spPr bwMode="auto">
          <a:xfrm>
            <a:off x="7487985" y="4547691"/>
            <a:ext cx="538118" cy="913679"/>
          </a:xfrm>
          <a:prstGeom prst="rect">
            <a:avLst/>
          </a:prstGeom>
          <a:noFill/>
          <a:extLst>
            <a:ext uri="{909E8E84-426E-40DD-AFC4-6F175D3DCCD1}">
              <a14:hiddenFill xmlns:a14="http://schemas.microsoft.com/office/drawing/2010/main">
                <a:solidFill>
                  <a:srgbClr val="FFFFFF"/>
                </a:solidFill>
              </a14:hiddenFill>
            </a:ext>
          </a:extLst>
        </p:spPr>
      </p:pic>
      <p:sp>
        <p:nvSpPr>
          <p:cNvPr id="15" name="Right Arrow 14">
            <a:extLst>
              <a:ext uri="{FF2B5EF4-FFF2-40B4-BE49-F238E27FC236}">
                <a16:creationId xmlns:a16="http://schemas.microsoft.com/office/drawing/2014/main" id="{139C2ACE-47B6-6344-86D4-53DC819FF6E5}"/>
              </a:ext>
            </a:extLst>
          </p:cNvPr>
          <p:cNvSpPr/>
          <p:nvPr/>
        </p:nvSpPr>
        <p:spPr>
          <a:xfrm>
            <a:off x="8693338" y="4821649"/>
            <a:ext cx="1010581" cy="364478"/>
          </a:xfrm>
          <a:prstGeom prst="rightArrow">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a:solidFill>
                  <a:schemeClr val="tx1"/>
                </a:solidFill>
                <a:latin typeface="Trebuchet MS" panose="020B0703020202090204" pitchFamily="34" charset="0"/>
              </a:rPr>
              <a:t>Access</a:t>
            </a:r>
          </a:p>
        </p:txBody>
      </p:sp>
      <p:pic>
        <p:nvPicPr>
          <p:cNvPr id="19" name="Graphic 19" descr="Smart Phone with solid fill">
            <a:extLst>
              <a:ext uri="{FF2B5EF4-FFF2-40B4-BE49-F238E27FC236}">
                <a16:creationId xmlns:a16="http://schemas.microsoft.com/office/drawing/2014/main" id="{C47617A6-06BB-45D3-81A5-073800D06F2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81319" y="1271163"/>
            <a:ext cx="914400" cy="914400"/>
          </a:xfrm>
          <a:prstGeom prst="rect">
            <a:avLst/>
          </a:prstGeom>
        </p:spPr>
      </p:pic>
      <p:sp>
        <p:nvSpPr>
          <p:cNvPr id="20" name="Rounded Rectangle 3">
            <a:extLst>
              <a:ext uri="{FF2B5EF4-FFF2-40B4-BE49-F238E27FC236}">
                <a16:creationId xmlns:a16="http://schemas.microsoft.com/office/drawing/2014/main" id="{7B922EA1-5831-4222-A22F-0E016A9535D7}"/>
              </a:ext>
            </a:extLst>
          </p:cNvPr>
          <p:cNvSpPr/>
          <p:nvPr/>
        </p:nvSpPr>
        <p:spPr>
          <a:xfrm>
            <a:off x="9888992" y="1412665"/>
            <a:ext cx="1838342" cy="62488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000">
                <a:latin typeface="Trebuchet MS"/>
              </a:rPr>
              <a:t>Mobile Device</a:t>
            </a:r>
            <a:endParaRPr lang="en-US"/>
          </a:p>
        </p:txBody>
      </p:sp>
      <p:pic>
        <p:nvPicPr>
          <p:cNvPr id="24" name="Graphic 19" descr="Smart Phone with solid fill">
            <a:extLst>
              <a:ext uri="{FF2B5EF4-FFF2-40B4-BE49-F238E27FC236}">
                <a16:creationId xmlns:a16="http://schemas.microsoft.com/office/drawing/2014/main" id="{E9329E4F-9109-4C56-8143-2F943F3CAB1E}"/>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487985" y="3420946"/>
            <a:ext cx="914400" cy="914400"/>
          </a:xfrm>
          <a:prstGeom prst="rect">
            <a:avLst/>
          </a:prstGeom>
        </p:spPr>
      </p:pic>
      <p:sp>
        <p:nvSpPr>
          <p:cNvPr id="27" name="Right Arrow 9">
            <a:extLst>
              <a:ext uri="{FF2B5EF4-FFF2-40B4-BE49-F238E27FC236}">
                <a16:creationId xmlns:a16="http://schemas.microsoft.com/office/drawing/2014/main" id="{087A3AFC-809B-40A2-A388-E53C85697810}"/>
              </a:ext>
            </a:extLst>
          </p:cNvPr>
          <p:cNvSpPr/>
          <p:nvPr/>
        </p:nvSpPr>
        <p:spPr>
          <a:xfrm rot="10110730">
            <a:off x="8559359" y="3551393"/>
            <a:ext cx="1010583" cy="364477"/>
          </a:xfrm>
          <a:prstGeom prst="rightArrow">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sz="1200">
              <a:solidFill>
                <a:schemeClr val="tx1"/>
              </a:solidFill>
              <a:latin typeface="Trebuchet MS"/>
            </a:endParaRPr>
          </a:p>
        </p:txBody>
      </p:sp>
      <p:sp>
        <p:nvSpPr>
          <p:cNvPr id="29" name="TextBox 28">
            <a:extLst>
              <a:ext uri="{FF2B5EF4-FFF2-40B4-BE49-F238E27FC236}">
                <a16:creationId xmlns:a16="http://schemas.microsoft.com/office/drawing/2014/main" id="{B1A8BC36-1EE0-4F05-A57E-A79ACF9CF941}"/>
              </a:ext>
            </a:extLst>
          </p:cNvPr>
          <p:cNvSpPr txBox="1"/>
          <p:nvPr/>
        </p:nvSpPr>
        <p:spPr>
          <a:xfrm rot="20816913">
            <a:off x="8609912" y="3592724"/>
            <a:ext cx="101907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latin typeface="Trebuchet MS"/>
              </a:rPr>
              <a:t>Test Result</a:t>
            </a:r>
            <a:endParaRPr lang="en-US" sz="1200">
              <a:ea typeface="+mn-lt"/>
              <a:cs typeface="+mn-lt"/>
            </a:endParaRPr>
          </a:p>
          <a:p>
            <a:pPr algn="l"/>
            <a:endParaRPr lang="en-US" sz="1200">
              <a:cs typeface="Calibri"/>
            </a:endParaRPr>
          </a:p>
        </p:txBody>
      </p:sp>
      <p:pic>
        <p:nvPicPr>
          <p:cNvPr id="31" name="Graphic 19" descr="Smart Phone with solid fill">
            <a:extLst>
              <a:ext uri="{FF2B5EF4-FFF2-40B4-BE49-F238E27FC236}">
                <a16:creationId xmlns:a16="http://schemas.microsoft.com/office/drawing/2014/main" id="{91AAD90C-B3FB-4EEE-8194-A8BD864E2A0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804835" y="4549997"/>
            <a:ext cx="914400" cy="914400"/>
          </a:xfrm>
          <a:prstGeom prst="rect">
            <a:avLst/>
          </a:prstGeom>
        </p:spPr>
      </p:pic>
      <p:sp>
        <p:nvSpPr>
          <p:cNvPr id="7" name="TextBox 6">
            <a:extLst>
              <a:ext uri="{FF2B5EF4-FFF2-40B4-BE49-F238E27FC236}">
                <a16:creationId xmlns:a16="http://schemas.microsoft.com/office/drawing/2014/main" id="{2840DA77-A0E6-498D-8F62-D3113058F07B}"/>
              </a:ext>
            </a:extLst>
          </p:cNvPr>
          <p:cNvSpPr txBox="1"/>
          <p:nvPr/>
        </p:nvSpPr>
        <p:spPr>
          <a:xfrm>
            <a:off x="736465" y="5358886"/>
            <a:ext cx="5940358" cy="830997"/>
          </a:xfrm>
          <a:prstGeom prst="rect">
            <a:avLst/>
          </a:prstGeom>
          <a:noFill/>
        </p:spPr>
        <p:txBody>
          <a:bodyPr wrap="square" rtlCol="0">
            <a:spAutoFit/>
          </a:bodyPr>
          <a:lstStyle/>
          <a:p>
            <a:pPr algn="ctr"/>
            <a:r>
              <a:rPr lang="en-US" sz="2400">
                <a:solidFill>
                  <a:srgbClr val="669900"/>
                </a:solidFill>
                <a:latin typeface="Trebuchet MS" panose="020B0603020202020204" pitchFamily="34" charset="0"/>
              </a:rPr>
              <a:t>Sensitive data storage and computation occurs entirely on user owned device</a:t>
            </a:r>
          </a:p>
        </p:txBody>
      </p:sp>
      <p:pic>
        <p:nvPicPr>
          <p:cNvPr id="21" name="Graphic 19" descr="Smart Phone with solid fill">
            <a:extLst>
              <a:ext uri="{FF2B5EF4-FFF2-40B4-BE49-F238E27FC236}">
                <a16:creationId xmlns:a16="http://schemas.microsoft.com/office/drawing/2014/main" id="{3424CFF6-E31A-4D50-BAD5-D21E805D0A1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804835" y="5583202"/>
            <a:ext cx="914400" cy="914400"/>
          </a:xfrm>
          <a:prstGeom prst="rect">
            <a:avLst/>
          </a:prstGeom>
        </p:spPr>
      </p:pic>
      <p:pic>
        <p:nvPicPr>
          <p:cNvPr id="22" name="Picture 2" descr="Client designs, themes, templates and downloadable graphic elements on  Dribbble">
            <a:extLst>
              <a:ext uri="{FF2B5EF4-FFF2-40B4-BE49-F238E27FC236}">
                <a16:creationId xmlns:a16="http://schemas.microsoft.com/office/drawing/2014/main" id="{E49C2F64-4AB8-43CF-AC30-FC77F1B1E86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50" t="25625" r="64250" b="13250"/>
          <a:stretch/>
        </p:blipFill>
        <p:spPr bwMode="auto">
          <a:xfrm>
            <a:off x="7478894" y="5570213"/>
            <a:ext cx="538118" cy="913679"/>
          </a:xfrm>
          <a:prstGeom prst="rect">
            <a:avLst/>
          </a:prstGeom>
          <a:noFill/>
          <a:extLst>
            <a:ext uri="{909E8E84-426E-40DD-AFC4-6F175D3DCCD1}">
              <a14:hiddenFill xmlns:a14="http://schemas.microsoft.com/office/drawing/2010/main">
                <a:solidFill>
                  <a:srgbClr val="FFFFFF"/>
                </a:solidFill>
              </a14:hiddenFill>
            </a:ext>
          </a:extLst>
        </p:spPr>
      </p:pic>
      <p:sp>
        <p:nvSpPr>
          <p:cNvPr id="6" name="Arrow: Left-Right 5">
            <a:extLst>
              <a:ext uri="{FF2B5EF4-FFF2-40B4-BE49-F238E27FC236}">
                <a16:creationId xmlns:a16="http://schemas.microsoft.com/office/drawing/2014/main" id="{61DE0336-6C10-448C-A1E4-3E4B20536239}"/>
              </a:ext>
            </a:extLst>
          </p:cNvPr>
          <p:cNvSpPr/>
          <p:nvPr/>
        </p:nvSpPr>
        <p:spPr>
          <a:xfrm>
            <a:off x="8640980" y="5858163"/>
            <a:ext cx="1026976" cy="364478"/>
          </a:xfrm>
          <a:prstGeom prst="leftRightArrow">
            <a:avLst/>
          </a:prstGeom>
          <a:solidFill>
            <a:schemeClr val="bg1">
              <a:lumMod val="8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C9C5934-E092-4D23-A295-049AA48775ED}"/>
              </a:ext>
            </a:extLst>
          </p:cNvPr>
          <p:cNvSpPr txBox="1"/>
          <p:nvPr/>
        </p:nvSpPr>
        <p:spPr>
          <a:xfrm>
            <a:off x="8719235" y="5906069"/>
            <a:ext cx="1026976" cy="276999"/>
          </a:xfrm>
          <a:prstGeom prst="rect">
            <a:avLst/>
          </a:prstGeom>
          <a:noFill/>
        </p:spPr>
        <p:txBody>
          <a:bodyPr wrap="square" rtlCol="0">
            <a:spAutoFit/>
          </a:bodyPr>
          <a:lstStyle/>
          <a:p>
            <a:r>
              <a:rPr lang="en-US" sz="1200">
                <a:latin typeface="Trebuchet MS" panose="020B0603020202020204" pitchFamily="34" charset="0"/>
              </a:rPr>
              <a:t>Bluetooth</a:t>
            </a:r>
          </a:p>
        </p:txBody>
      </p:sp>
      <p:pic>
        <p:nvPicPr>
          <p:cNvPr id="26" name="Graphic 19" descr="Smart Phone with solid fill">
            <a:extLst>
              <a:ext uri="{FF2B5EF4-FFF2-40B4-BE49-F238E27FC236}">
                <a16:creationId xmlns:a16="http://schemas.microsoft.com/office/drawing/2014/main" id="{01260D68-54C1-4E1E-ADDC-B6FFF7AC8BD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600156" y="5584061"/>
            <a:ext cx="914400" cy="914400"/>
          </a:xfrm>
          <a:prstGeom prst="rect">
            <a:avLst/>
          </a:prstGeom>
        </p:spPr>
      </p:pic>
      <p:pic>
        <p:nvPicPr>
          <p:cNvPr id="28" name="Picture 2" descr="Client designs, themes, templates and downloadable graphic elements on  Dribbble">
            <a:extLst>
              <a:ext uri="{FF2B5EF4-FFF2-40B4-BE49-F238E27FC236}">
                <a16:creationId xmlns:a16="http://schemas.microsoft.com/office/drawing/2014/main" id="{8A026377-856B-4B24-A19F-2C336D7FE8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750" t="25625" r="64250" b="13250"/>
          <a:stretch/>
        </p:blipFill>
        <p:spPr bwMode="auto">
          <a:xfrm>
            <a:off x="10301213" y="5570213"/>
            <a:ext cx="538118" cy="9136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0749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6"/>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6"/>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10" grpId="0" animBg="1"/>
      <p:bldP spid="11" grpId="0" animBg="1"/>
      <p:bldP spid="15" grpId="0" animBg="1"/>
      <p:bldP spid="20" grpId="0" animBg="1"/>
      <p:bldP spid="27" grpId="0" animBg="1"/>
      <p:bldP spid="29" grpId="0"/>
      <p:bldP spid="7" grpId="0"/>
      <p:bldP spid="6" grpId="0" animBg="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B9EEF-EC48-C142-8FB1-20C5683AEC93}"/>
              </a:ext>
            </a:extLst>
          </p:cNvPr>
          <p:cNvSpPr>
            <a:spLocks noGrp="1"/>
          </p:cNvSpPr>
          <p:nvPr>
            <p:ph type="title"/>
          </p:nvPr>
        </p:nvSpPr>
        <p:spPr/>
        <p:txBody>
          <a:bodyPr>
            <a:normAutofit/>
          </a:bodyPr>
          <a:lstStyle/>
          <a:p>
            <a:r>
              <a:rPr lang="en-US"/>
              <a:t>Security analysis</a:t>
            </a:r>
          </a:p>
        </p:txBody>
      </p:sp>
      <p:sp>
        <p:nvSpPr>
          <p:cNvPr id="3" name="Content Placeholder 2">
            <a:extLst>
              <a:ext uri="{FF2B5EF4-FFF2-40B4-BE49-F238E27FC236}">
                <a16:creationId xmlns:a16="http://schemas.microsoft.com/office/drawing/2014/main" id="{7C87ED80-897F-A249-9E55-FF91933377C8}"/>
              </a:ext>
            </a:extLst>
          </p:cNvPr>
          <p:cNvSpPr>
            <a:spLocks noGrp="1"/>
          </p:cNvSpPr>
          <p:nvPr>
            <p:ph idx="1"/>
          </p:nvPr>
        </p:nvSpPr>
        <p:spPr/>
        <p:txBody>
          <a:bodyPr vert="horz" lIns="91440" tIns="45720" rIns="91440" bIns="45720" rtlCol="0" anchor="t">
            <a:normAutofit lnSpcReduction="10000"/>
          </a:bodyPr>
          <a:lstStyle/>
          <a:p>
            <a:pPr marL="0" indent="0">
              <a:buNone/>
            </a:pPr>
            <a:r>
              <a:rPr lang="en-US" dirty="0">
                <a:latin typeface="Trebuchet MS"/>
              </a:rPr>
              <a:t>Attacks addressed:</a:t>
            </a:r>
          </a:p>
          <a:p>
            <a:r>
              <a:rPr lang="en-US" dirty="0">
                <a:latin typeface="Trebuchet MS"/>
              </a:rPr>
              <a:t>Service provider attempts to access plaintext user data</a:t>
            </a:r>
          </a:p>
          <a:p>
            <a:pPr lvl="1"/>
            <a:r>
              <a:rPr lang="en-US" dirty="0">
                <a:solidFill>
                  <a:srgbClr val="669900"/>
                </a:solidFill>
                <a:latin typeface="Trebuchet MS"/>
              </a:rPr>
              <a:t>Data stored only on user device in encrypted format</a:t>
            </a:r>
          </a:p>
          <a:p>
            <a:r>
              <a:rPr lang="en-US" dirty="0">
                <a:latin typeface="Trebuchet MS"/>
              </a:rPr>
              <a:t>Service provider uploads malicious code to App Store</a:t>
            </a:r>
          </a:p>
          <a:p>
            <a:pPr lvl="1"/>
            <a:r>
              <a:rPr lang="en-US" dirty="0">
                <a:solidFill>
                  <a:srgbClr val="669900"/>
                </a:solidFill>
                <a:latin typeface="Trebuchet MS"/>
              </a:rPr>
              <a:t>Code is open source for public auditors to review</a:t>
            </a:r>
            <a:endParaRPr lang="en-US" dirty="0"/>
          </a:p>
          <a:p>
            <a:r>
              <a:rPr lang="en-US" dirty="0">
                <a:latin typeface="Trebuchet MS"/>
              </a:rPr>
              <a:t>User shows false status card with modified app</a:t>
            </a:r>
          </a:p>
          <a:p>
            <a:pPr lvl="1"/>
            <a:r>
              <a:rPr lang="en-US" dirty="0">
                <a:solidFill>
                  <a:srgbClr val="669900"/>
                </a:solidFill>
                <a:latin typeface="Trebuchet MS"/>
              </a:rPr>
              <a:t>Status card generation requires secure authentication with server </a:t>
            </a:r>
            <a:endParaRPr lang="en-US" dirty="0">
              <a:latin typeface="Trebuchet MS"/>
            </a:endParaRPr>
          </a:p>
          <a:p>
            <a:r>
              <a:rPr lang="en-US" dirty="0">
                <a:latin typeface="Trebuchet MS"/>
              </a:rPr>
              <a:t>Resource exhaustion attack</a:t>
            </a:r>
          </a:p>
          <a:p>
            <a:pPr lvl="1"/>
            <a:r>
              <a:rPr lang="en-US" dirty="0">
                <a:solidFill>
                  <a:srgbClr val="669900"/>
                </a:solidFill>
                <a:latin typeface="Trebuchet MS"/>
              </a:rPr>
              <a:t>Limit RPI storage and random evict</a:t>
            </a:r>
          </a:p>
          <a:p>
            <a:r>
              <a:rPr lang="en-US" dirty="0">
                <a:latin typeface="Trebuchet MS"/>
              </a:rPr>
              <a:t>Network adversary </a:t>
            </a:r>
          </a:p>
          <a:p>
            <a:pPr lvl="1"/>
            <a:r>
              <a:rPr lang="en-US" dirty="0">
                <a:solidFill>
                  <a:srgbClr val="669900"/>
                </a:solidFill>
                <a:latin typeface="Trebuchet MS"/>
              </a:rPr>
              <a:t>End-to-end TLS </a:t>
            </a:r>
          </a:p>
        </p:txBody>
      </p:sp>
    </p:spTree>
    <p:extLst>
      <p:ext uri="{BB962C8B-B14F-4D97-AF65-F5344CB8AC3E}">
        <p14:creationId xmlns:p14="http://schemas.microsoft.com/office/powerpoint/2010/main" val="1759884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B9EEF-EC48-C142-8FB1-20C5683AEC93}"/>
              </a:ext>
            </a:extLst>
          </p:cNvPr>
          <p:cNvSpPr>
            <a:spLocks noGrp="1"/>
          </p:cNvSpPr>
          <p:nvPr>
            <p:ph type="title"/>
          </p:nvPr>
        </p:nvSpPr>
        <p:spPr/>
        <p:txBody>
          <a:bodyPr/>
          <a:lstStyle/>
          <a:p>
            <a:r>
              <a:rPr lang="en-US"/>
              <a:t>Security analysis</a:t>
            </a:r>
          </a:p>
        </p:txBody>
      </p:sp>
      <p:sp>
        <p:nvSpPr>
          <p:cNvPr id="4" name="Content Placeholder 3">
            <a:extLst>
              <a:ext uri="{FF2B5EF4-FFF2-40B4-BE49-F238E27FC236}">
                <a16:creationId xmlns:a16="http://schemas.microsoft.com/office/drawing/2014/main" id="{5479E40F-ADBE-E54C-B97B-2A41043C3287}"/>
              </a:ext>
            </a:extLst>
          </p:cNvPr>
          <p:cNvSpPr>
            <a:spLocks noGrp="1"/>
          </p:cNvSpPr>
          <p:nvPr>
            <p:ph idx="1"/>
          </p:nvPr>
        </p:nvSpPr>
        <p:spPr/>
        <p:txBody>
          <a:bodyPr/>
          <a:lstStyle/>
          <a:p>
            <a:pPr marL="0" indent="0">
              <a:buNone/>
            </a:pPr>
            <a:r>
              <a:rPr lang="en-US" dirty="0">
                <a:latin typeface="Trebuchet MS" panose="020B0703020202090204" pitchFamily="34" charset="0"/>
              </a:rPr>
              <a:t>Remaining challenges:</a:t>
            </a:r>
          </a:p>
          <a:p>
            <a:pPr marL="514350" indent="-514350">
              <a:buFont typeface="+mj-lt"/>
              <a:buAutoNum type="arabicPeriod"/>
            </a:pPr>
            <a:r>
              <a:rPr lang="en-US" dirty="0">
                <a:latin typeface="Trebuchet MS" panose="020B0703020202090204" pitchFamily="34" charset="0"/>
              </a:rPr>
              <a:t>Bluetooth MAC + RPI alignment</a:t>
            </a:r>
          </a:p>
          <a:p>
            <a:pPr marL="914400" lvl="1" indent="-457200"/>
            <a:r>
              <a:rPr lang="en-US" dirty="0">
                <a:solidFill>
                  <a:srgbClr val="669900"/>
                </a:solidFill>
                <a:latin typeface="Trebuchet MS" panose="020B0703020202090204" pitchFamily="34" charset="0"/>
              </a:rPr>
              <a:t>Android can restart advertising service to forcibly refresh MAC</a:t>
            </a:r>
          </a:p>
          <a:p>
            <a:pPr marL="914400" lvl="1" indent="-457200"/>
            <a:r>
              <a:rPr lang="en-US" dirty="0">
                <a:solidFill>
                  <a:srgbClr val="C00000"/>
                </a:solidFill>
                <a:latin typeface="Trebuchet MS" panose="020B0703020202090204" pitchFamily="34" charset="0"/>
              </a:rPr>
              <a:t>iOS remains unsolved</a:t>
            </a:r>
          </a:p>
          <a:p>
            <a:pPr marL="914400" lvl="1" indent="-457200"/>
            <a:r>
              <a:rPr lang="en-US" dirty="0">
                <a:solidFill>
                  <a:srgbClr val="C00000"/>
                </a:solidFill>
                <a:latin typeface="Trebuchet MS" panose="020B0703020202090204" pitchFamily="34" charset="0"/>
              </a:rPr>
              <a:t>Can we solved with GAEN entitlement (we don’t have it)</a:t>
            </a:r>
          </a:p>
          <a:p>
            <a:pPr marL="0" indent="0">
              <a:buNone/>
            </a:pPr>
            <a:endParaRPr lang="en-US" dirty="0">
              <a:latin typeface="Trebuchet MS" panose="020B0703020202090204" pitchFamily="34" charset="0"/>
            </a:endParaRPr>
          </a:p>
          <a:p>
            <a:pPr marL="0" indent="0">
              <a:buNone/>
            </a:pPr>
            <a:r>
              <a:rPr lang="en-US" dirty="0">
                <a:latin typeface="Trebuchet MS" panose="020B0703020202090204" pitchFamily="34" charset="0"/>
              </a:rPr>
              <a:t>2. iOS Background Execution </a:t>
            </a:r>
          </a:p>
          <a:p>
            <a:pPr marL="914400" lvl="1" indent="-457200"/>
            <a:r>
              <a:rPr lang="en-US" dirty="0">
                <a:solidFill>
                  <a:srgbClr val="C00000"/>
                </a:solidFill>
                <a:latin typeface="Trebuchet MS" panose="020B0703020202090204" pitchFamily="34" charset="0"/>
              </a:rPr>
              <a:t>Suspended apps cannot generate or record RPI tokens</a:t>
            </a:r>
          </a:p>
          <a:p>
            <a:pPr marL="914400" lvl="1" indent="-457200"/>
            <a:r>
              <a:rPr lang="en-US" dirty="0">
                <a:latin typeface="Trebuchet MS" panose="020B0703020202090204" pitchFamily="34" charset="0"/>
              </a:rPr>
              <a:t>Currently, we do not let the app to go to background!</a:t>
            </a:r>
          </a:p>
          <a:p>
            <a:endParaRPr lang="en-US" dirty="0"/>
          </a:p>
        </p:txBody>
      </p:sp>
    </p:spTree>
    <p:extLst>
      <p:ext uri="{BB962C8B-B14F-4D97-AF65-F5344CB8AC3E}">
        <p14:creationId xmlns:p14="http://schemas.microsoft.com/office/powerpoint/2010/main" val="771828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3034</Words>
  <Application>Microsoft Macintosh PowerPoint</Application>
  <PresentationFormat>Widescreen</PresentationFormat>
  <Paragraphs>305</Paragraphs>
  <Slides>22</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Calisto MT</vt:lpstr>
      <vt:lpstr>Trebuchet MS</vt:lpstr>
      <vt:lpstr>1_office theme</vt:lpstr>
      <vt:lpstr>Safer Illinois and RokWall: Privacy Preserving University Health Apps for COVID-19</vt:lpstr>
      <vt:lpstr>PowerPoint Presentation</vt:lpstr>
      <vt:lpstr>Motivation (Requirements)</vt:lpstr>
      <vt:lpstr>Outline</vt:lpstr>
      <vt:lpstr>Safer Illinois</vt:lpstr>
      <vt:lpstr>Safer Illinois </vt:lpstr>
      <vt:lpstr>Safer Illinois Operation</vt:lpstr>
      <vt:lpstr>Security analysis</vt:lpstr>
      <vt:lpstr>Security analysis</vt:lpstr>
      <vt:lpstr>Safer Illinois Statistics</vt:lpstr>
      <vt:lpstr>Safer Illinois Summary</vt:lpstr>
      <vt:lpstr>RokWall</vt:lpstr>
      <vt:lpstr>RokWall Strawman Design</vt:lpstr>
      <vt:lpstr>RokWall Key Features</vt:lpstr>
      <vt:lpstr>Virtual Health Status Card with RokWall</vt:lpstr>
      <vt:lpstr>Strong Privacy Guarantees using RokWall</vt:lpstr>
      <vt:lpstr>RokWall Implementation Challenges</vt:lpstr>
      <vt:lpstr>RokWall vs. Safer Illinois</vt:lpstr>
      <vt:lpstr>Conclusion</vt:lpstr>
      <vt:lpstr>Q &amp; A</vt:lpstr>
      <vt:lpstr>Backup</vt:lpstr>
      <vt:lpstr>Exposure Notification System (Google/Apple)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Requirements for Computation on Sensitive Data</dc:title>
  <dc:creator>Mailthody, Vikram Sharma</dc:creator>
  <cp:lastModifiedBy>Mailthody, Vikram Sharma</cp:lastModifiedBy>
  <cp:revision>1</cp:revision>
  <dcterms:created xsi:type="dcterms:W3CDTF">2021-02-11T03:57:44Z</dcterms:created>
  <dcterms:modified xsi:type="dcterms:W3CDTF">2021-02-21T17:40:39Z</dcterms:modified>
</cp:coreProperties>
</file>